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256" r:id="rId2"/>
    <p:sldId id="566" r:id="rId3"/>
    <p:sldId id="422" r:id="rId4"/>
    <p:sldId id="287" r:id="rId5"/>
    <p:sldId id="382" r:id="rId6"/>
    <p:sldId id="289" r:id="rId7"/>
    <p:sldId id="421" r:id="rId8"/>
    <p:sldId id="297" r:id="rId9"/>
    <p:sldId id="296" r:id="rId10"/>
    <p:sldId id="557" r:id="rId11"/>
    <p:sldId id="318" r:id="rId12"/>
    <p:sldId id="558" r:id="rId13"/>
    <p:sldId id="572" r:id="rId14"/>
    <p:sldId id="568" r:id="rId15"/>
    <p:sldId id="571" r:id="rId16"/>
    <p:sldId id="570" r:id="rId17"/>
    <p:sldId id="392" r:id="rId18"/>
    <p:sldId id="567" r:id="rId19"/>
    <p:sldId id="265" r:id="rId20"/>
    <p:sldId id="266" r:id="rId21"/>
    <p:sldId id="531" r:id="rId22"/>
    <p:sldId id="304" r:id="rId23"/>
    <p:sldId id="268" r:id="rId24"/>
    <p:sldId id="269" r:id="rId25"/>
    <p:sldId id="271" r:id="rId26"/>
    <p:sldId id="562" r:id="rId27"/>
    <p:sldId id="329" r:id="rId28"/>
    <p:sldId id="496" r:id="rId29"/>
    <p:sldId id="574" r:id="rId30"/>
    <p:sldId id="569" r:id="rId31"/>
    <p:sldId id="575" r:id="rId32"/>
    <p:sldId id="576" r:id="rId33"/>
    <p:sldId id="577" r:id="rId34"/>
    <p:sldId id="578" r:id="rId35"/>
    <p:sldId id="579" r:id="rId36"/>
    <p:sldId id="580" r:id="rId37"/>
    <p:sldId id="581" r:id="rId38"/>
    <p:sldId id="582" r:id="rId39"/>
    <p:sldId id="497" r:id="rId40"/>
    <p:sldId id="556" r:id="rId41"/>
    <p:sldId id="515" r:id="rId42"/>
    <p:sldId id="500" r:id="rId43"/>
    <p:sldId id="517" r:id="rId44"/>
    <p:sldId id="518" r:id="rId45"/>
    <p:sldId id="516" r:id="rId46"/>
    <p:sldId id="564" r:id="rId47"/>
    <p:sldId id="498" r:id="rId48"/>
    <p:sldId id="519" r:id="rId49"/>
    <p:sldId id="520" r:id="rId50"/>
    <p:sldId id="521" r:id="rId51"/>
    <p:sldId id="565" r:id="rId52"/>
    <p:sldId id="499" r:id="rId53"/>
    <p:sldId id="383" r:id="rId54"/>
    <p:sldId id="525" r:id="rId55"/>
    <p:sldId id="583" r:id="rId56"/>
    <p:sldId id="584" r:id="rId57"/>
    <p:sldId id="585" r:id="rId58"/>
    <p:sldId id="306" r:id="rId59"/>
    <p:sldId id="398" r:id="rId60"/>
    <p:sldId id="399" r:id="rId61"/>
    <p:sldId id="400" r:id="rId62"/>
    <p:sldId id="402" r:id="rId63"/>
    <p:sldId id="573" r:id="rId64"/>
    <p:sldId id="377" r:id="rId65"/>
    <p:sldId id="378" r:id="rId66"/>
    <p:sldId id="379" r:id="rId67"/>
    <p:sldId id="380" r:id="rId68"/>
    <p:sldId id="381" r:id="rId69"/>
    <p:sldId id="561" r:id="rId70"/>
    <p:sldId id="323" r:id="rId71"/>
    <p:sldId id="307" r:id="rId72"/>
    <p:sldId id="321" r:id="rId73"/>
    <p:sldId id="409" r:id="rId74"/>
    <p:sldId id="410" r:id="rId75"/>
    <p:sldId id="411" r:id="rId76"/>
    <p:sldId id="413" r:id="rId77"/>
    <p:sldId id="412" r:id="rId78"/>
    <p:sldId id="308" r:id="rId79"/>
    <p:sldId id="415" r:id="rId80"/>
    <p:sldId id="419" r:id="rId81"/>
    <p:sldId id="526" r:id="rId82"/>
    <p:sldId id="495" r:id="rId83"/>
    <p:sldId id="418" r:id="rId84"/>
    <p:sldId id="416" r:id="rId85"/>
    <p:sldId id="408" r:id="rId86"/>
    <p:sldId id="417" r:id="rId87"/>
    <p:sldId id="527" r:id="rId88"/>
    <p:sldId id="530" r:id="rId89"/>
    <p:sldId id="528" r:id="rId90"/>
    <p:sldId id="333" r:id="rId91"/>
    <p:sldId id="334" r:id="rId92"/>
    <p:sldId id="335" r:id="rId93"/>
    <p:sldId id="338" r:id="rId94"/>
    <p:sldId id="529" r:id="rId95"/>
    <p:sldId id="349" r:id="rId96"/>
    <p:sldId id="348" r:id="rId97"/>
    <p:sldId id="350" r:id="rId98"/>
    <p:sldId id="351" r:id="rId99"/>
    <p:sldId id="299" r:id="rId100"/>
    <p:sldId id="353" r:id="rId101"/>
    <p:sldId id="290" r:id="rId102"/>
    <p:sldId id="281"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5"/>
    <p:restoredTop sz="86551" autoAdjust="0"/>
  </p:normalViewPr>
  <p:slideViewPr>
    <p:cSldViewPr snapToGrid="0" snapToObjects="1">
      <p:cViewPr>
        <p:scale>
          <a:sx n="114" d="100"/>
          <a:sy n="114" d="100"/>
        </p:scale>
        <p:origin x="992" y="1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3/26/22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7.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e.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www.enterpriseintegrationpatterns.com/patterns/messaging/MessageChannel.html"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ing.html"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www.amazon.com/exec/obidos/ASIN/0321127420/enterpriseint-20"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eba477314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eba47731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Microservices are really an iteration of SOA, with the vendor control removed, and a focus on loose coupling. Why is this important? Because there is a lot of significant guidance from SOA that is applicable to Microservices, and many operate without knowing that when a microservice document refers to concepts such as ‘business capability’ it means something specific, that has meaning to those who have an SOA background.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when we talk about microservices there are some things we do not mean, particularly API based services or Entity based services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24313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f6c0315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f6c0315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microservice is a partition of our monolith that is roughly team-sized in scope and complexity. A microservice needs to be released autonomously, so that we do not have dependencies on other teams for release. This creates the need for the microservice to adhere to the 4 tenets of SOA:</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GB"/>
              <a:t>Services are Autonomous: We can be released independently of any other service. This is our goal. It is why we can’t share a Db table for example.</a:t>
            </a:r>
            <a:endParaRPr/>
          </a:p>
          <a:p>
            <a:pPr marL="457200" lvl="0" indent="-298450" algn="l" rtl="0">
              <a:spcBef>
                <a:spcPts val="0"/>
              </a:spcBef>
              <a:spcAft>
                <a:spcPts val="0"/>
              </a:spcAft>
              <a:buSzPts val="1100"/>
              <a:buChar char="●"/>
            </a:pPr>
            <a:r>
              <a:rPr lang="en-GB"/>
              <a:t>Boundaries are Explicit: We cannot allow other teams to couple to our implementation details, as we want to change these without impacting downstream consumers. So we only interop via a defined contract to an abstraction such as an API or messages, and do not couple to our details. Consumers depend on abstractions, not details</a:t>
            </a:r>
            <a:endParaRPr/>
          </a:p>
          <a:p>
            <a:pPr marL="457200" lvl="0" indent="-298450" algn="l" rtl="0">
              <a:spcBef>
                <a:spcPts val="0"/>
              </a:spcBef>
              <a:spcAft>
                <a:spcPts val="0"/>
              </a:spcAft>
              <a:buSzPts val="1100"/>
              <a:buChar char="●"/>
            </a:pPr>
            <a:r>
              <a:rPr lang="en-GB"/>
              <a:t>Share Schema not Type: We don’t want to make assumptions about support for a type system in downstream consumers, such as sharing a .NET assembly</a:t>
            </a:r>
            <a:endParaRPr/>
          </a:p>
          <a:p>
            <a:pPr marL="457200" lvl="0" indent="-298450" algn="l" rtl="0">
              <a:spcBef>
                <a:spcPts val="0"/>
              </a:spcBef>
              <a:spcAft>
                <a:spcPts val="0"/>
              </a:spcAft>
              <a:buSzPts val="1100"/>
              <a:buChar char="●"/>
            </a:pPr>
            <a:r>
              <a:rPr lang="en-GB"/>
              <a:t>Compatibility is by Policy: We adhere to standards such as OpenID to allow us to call our APIs</a:t>
            </a:r>
            <a:endParaRPr/>
          </a:p>
          <a:p>
            <a:pPr marL="457200" lvl="0" indent="0" algn="l" rtl="0">
              <a:spcBef>
                <a:spcPts val="0"/>
              </a:spcBef>
              <a:spcAft>
                <a:spcPts val="0"/>
              </a:spcAft>
              <a:buNone/>
            </a:pPr>
            <a:endParaRPr/>
          </a:p>
        </p:txBody>
      </p:sp>
    </p:spTree>
    <p:extLst>
      <p:ext uri="{BB962C8B-B14F-4D97-AF65-F5344CB8AC3E}">
        <p14:creationId xmlns:p14="http://schemas.microsoft.com/office/powerpoint/2010/main" val="3869517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40</a:t>
            </a:fld>
            <a:endParaRPr lang="en-US"/>
          </a:p>
        </p:txBody>
      </p:sp>
    </p:spTree>
    <p:extLst>
      <p:ext uri="{BB962C8B-B14F-4D97-AF65-F5344CB8AC3E}">
        <p14:creationId xmlns:p14="http://schemas.microsoft.com/office/powerpoint/2010/main" val="823378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coupling is the problem that in order for us to make a Direct Booking on Account the Accounts needs to be working. If we cannot update the channels, we do not take the customer’s booking. </a:t>
            </a:r>
          </a:p>
          <a:p>
            <a:endParaRPr lang="en-US" dirty="0"/>
          </a:p>
          <a:p>
            <a:r>
              <a:rPr lang="en-US" dirty="0"/>
              <a:t>But of course this is problematic (</a:t>
            </a:r>
          </a:p>
          <a:p>
            <a:r>
              <a:rPr lang="en-US" dirty="0"/>
              <a:t>1) Our uptime for our Direct Bookings Service is the product of the uptime of all the services that it calls </a:t>
            </a:r>
          </a:p>
          <a:p>
            <a:r>
              <a:rPr lang="en-US" dirty="0"/>
              <a:t>(2) Services like channel manager and accounts may depend on external channels that have low uptimes and if so our direct bookings service becomes only as available as the worst availability of our channels (in fact worse as it is the product).</a:t>
            </a:r>
          </a:p>
          <a:p>
            <a:endParaRPr lang="en-GB"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41</a:t>
            </a:fld>
            <a:endParaRPr lang="en-US"/>
          </a:p>
        </p:txBody>
      </p:sp>
    </p:spTree>
    <p:extLst>
      <p:ext uri="{BB962C8B-B14F-4D97-AF65-F5344CB8AC3E}">
        <p14:creationId xmlns:p14="http://schemas.microsoft.com/office/powerpoint/2010/main" val="1922985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dirty="0"/>
              <a:t>The server must be available when you call.</a:t>
            </a:r>
          </a:p>
          <a:p>
            <a:r>
              <a:rPr lang="en-GB" baseline="0" dirty="0"/>
              <a:t>            if I make a phone call, and you are not there I am shit out of luck. RPC is a phone call, direct communication between two participants and can be frustrating if you get a busy tone or no one answers. (nowadays we may leave an answer phone message, or send a text, but this is messaging not RPC). We will come to that later.</a:t>
            </a:r>
            <a:endParaRPr lang="en-GB" dirty="0"/>
          </a:p>
          <a:p>
            <a:pPr lvl="1"/>
            <a:endParaRPr lang="en-GB" baseline="0" dirty="0"/>
          </a:p>
          <a:p>
            <a:pPr lvl="1"/>
            <a:endParaRPr lang="en-GB" baseline="0" dirty="0"/>
          </a:p>
          <a:p>
            <a:pPr lvl="1"/>
            <a:r>
              <a:rPr lang="en-GB" dirty="0"/>
              <a:t>“... the degree to which the sending and handling of a message are connected in time. If a sender is dependent on a receiver being available when a message is sent, we have high temporal coupling... Processes whose activities are strictly ordered or whose results carry forward, leaving subsequent activities unable to start until a response to a prior request has been received, are similarly temporally coupled. “ Ian Robinson</a:t>
            </a:r>
          </a:p>
          <a:p>
            <a:endParaRPr lang="en-GB"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42</a:t>
            </a:fld>
            <a:endParaRPr lang="en-US"/>
          </a:p>
        </p:txBody>
      </p:sp>
    </p:spTree>
    <p:extLst>
      <p:ext uri="{BB962C8B-B14F-4D97-AF65-F5344CB8AC3E}">
        <p14:creationId xmlns:p14="http://schemas.microsoft.com/office/powerpoint/2010/main" val="4078992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a proxy we can load balance our request across a group of servers – thus reducing our dependency on any one service being up and thus improving our availability\</a:t>
            </a:r>
          </a:p>
          <a:p>
            <a:r>
              <a:rPr lang="en-US" dirty="0"/>
              <a:t>If the service exports a health check then we can ensure that we only route to servers that are up, and thus able to fulfill our requests</a:t>
            </a:r>
          </a:p>
          <a:p>
            <a:r>
              <a:rPr lang="en-US" dirty="0"/>
              <a:t>We can also make retry and circuit breaker orthogonal concerns here, eliminating transient errors and preventing a thundering herd when it does happen</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43</a:t>
            </a:fld>
            <a:endParaRPr lang="en-US"/>
          </a:p>
        </p:txBody>
      </p:sp>
    </p:spTree>
    <p:extLst>
      <p:ext uri="{BB962C8B-B14F-4D97-AF65-F5344CB8AC3E}">
        <p14:creationId xmlns:p14="http://schemas.microsoft.com/office/powerpoint/2010/main" val="4282080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goes via a proxy, that proxy can be used as an interception point for centralizing services: </a:t>
            </a:r>
          </a:p>
          <a:p>
            <a:r>
              <a:rPr lang="en-US" dirty="0"/>
              <a:t>Configuration – we can dynamically provide configuration based on the runtime environment</a:t>
            </a:r>
          </a:p>
          <a:p>
            <a:r>
              <a:rPr lang="en-US" dirty="0"/>
              <a:t>Discovery – we can register new instances of services, allowing us to load balance across service instances</a:t>
            </a:r>
          </a:p>
          <a:p>
            <a:r>
              <a:rPr lang="en-US" dirty="0"/>
              <a:t>Monitoring – we can trace requests and provide visibility as to service health</a:t>
            </a:r>
          </a:p>
          <a:p>
            <a:r>
              <a:rPr lang="en-US" dirty="0"/>
              <a:t>Policy – authentication, TLS, rate limiting </a:t>
            </a:r>
            <a:r>
              <a:rPr lang="en-US" dirty="0" err="1"/>
              <a:t>etc</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44</a:t>
            </a:fld>
            <a:endParaRPr lang="en-US"/>
          </a:p>
        </p:txBody>
      </p:sp>
    </p:spTree>
    <p:extLst>
      <p:ext uri="{BB962C8B-B14F-4D97-AF65-F5344CB8AC3E}">
        <p14:creationId xmlns:p14="http://schemas.microsoft.com/office/powerpoint/2010/main" val="368992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decide that we need to make changes to our capability map – for example we  begin to break down the Housekeeping service – realizing that it was a group that supported a number of capabilities</a:t>
            </a:r>
          </a:p>
        </p:txBody>
      </p:sp>
      <p:sp>
        <p:nvSpPr>
          <p:cNvPr id="4" name="Slide Number Placeholder 3"/>
          <p:cNvSpPr>
            <a:spLocks noGrp="1"/>
          </p:cNvSpPr>
          <p:nvPr>
            <p:ph type="sldNum" sz="quarter" idx="5"/>
          </p:nvPr>
        </p:nvSpPr>
        <p:spPr/>
        <p:txBody>
          <a:bodyPr/>
          <a:lstStyle/>
          <a:p>
            <a:fld id="{FEF15FA6-EB56-764B-9424-765F853645DC}" type="slidenum">
              <a:rPr lang="en-US" smtClean="0"/>
              <a:t>45</a:t>
            </a:fld>
            <a:endParaRPr lang="en-US"/>
          </a:p>
        </p:txBody>
      </p:sp>
    </p:spTree>
    <p:extLst>
      <p:ext uri="{BB962C8B-B14F-4D97-AF65-F5344CB8AC3E}">
        <p14:creationId xmlns:p14="http://schemas.microsoft.com/office/powerpoint/2010/main" val="1063913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everything is connected to everything it needs, we can get up to N(N-1)/2 connections. For 5 services this is 10 connections. For 30 services this is 435 connections. Even if we don’t connect everything to everything else, this still implies a lot of connections</a:t>
            </a:r>
          </a:p>
          <a:p>
            <a:r>
              <a:rPr lang="en-GB" dirty="0"/>
              <a:t>.</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46</a:t>
            </a:fld>
            <a:endParaRPr lang="en-US"/>
          </a:p>
        </p:txBody>
      </p:sp>
    </p:spTree>
    <p:extLst>
      <p:ext uri="{BB962C8B-B14F-4D97-AF65-F5344CB8AC3E}">
        <p14:creationId xmlns:p14="http://schemas.microsoft.com/office/powerpoint/2010/main" val="2450351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48</a:t>
            </a:fld>
            <a:endParaRPr lang="en-US"/>
          </a:p>
        </p:txBody>
      </p:sp>
    </p:spTree>
    <p:extLst>
      <p:ext uri="{BB962C8B-B14F-4D97-AF65-F5344CB8AC3E}">
        <p14:creationId xmlns:p14="http://schemas.microsoft.com/office/powerpoint/2010/main" val="382670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49</a:t>
            </a:fld>
            <a:endParaRPr lang="en-US"/>
          </a:p>
        </p:txBody>
      </p:sp>
    </p:spTree>
    <p:extLst>
      <p:ext uri="{BB962C8B-B14F-4D97-AF65-F5344CB8AC3E}">
        <p14:creationId xmlns:p14="http://schemas.microsoft.com/office/powerpoint/2010/main" val="122471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50</a:t>
            </a:fld>
            <a:endParaRPr lang="en-US"/>
          </a:p>
        </p:txBody>
      </p:sp>
    </p:spTree>
    <p:extLst>
      <p:ext uri="{BB962C8B-B14F-4D97-AF65-F5344CB8AC3E}">
        <p14:creationId xmlns:p14="http://schemas.microsoft.com/office/powerpoint/2010/main" val="375829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Hub and Spoke prevents the explosion of connections between services</a:t>
            </a:r>
          </a:p>
          <a:p>
            <a:r>
              <a:rPr lang="en-GB" dirty="0"/>
              <a:t>.</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51</a:t>
            </a:fld>
            <a:endParaRPr lang="en-US"/>
          </a:p>
        </p:txBody>
      </p:sp>
    </p:spTree>
    <p:extLst>
      <p:ext uri="{BB962C8B-B14F-4D97-AF65-F5344CB8AC3E}">
        <p14:creationId xmlns:p14="http://schemas.microsoft.com/office/powerpoint/2010/main" val="1360324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53</a:t>
            </a:fld>
            <a:endParaRPr lang="en-GB"/>
          </a:p>
        </p:txBody>
      </p:sp>
    </p:spTree>
    <p:extLst>
      <p:ext uri="{BB962C8B-B14F-4D97-AF65-F5344CB8AC3E}">
        <p14:creationId xmlns:p14="http://schemas.microsoft.com/office/powerpoint/2010/main" val="1098842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1113679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Document Message</a:t>
            </a:r>
            <a:r>
              <a:rPr lang="en-US" dirty="0"/>
              <a:t>: Use a Document Message to reliably transfer a data structure between applications. Whereas a Command Message tells the receiver to invoke certain behavior, a Document Message just passes data and lets the receiver decide what, if anything, to do with the data. The data is a single unit of data, a single object or data structure that may decompose into smaller units. Guaranteed Messaging may be appropriate, but not Message Expiration.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11683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Event Message</a:t>
            </a:r>
            <a:r>
              <a:rPr lang="en-US" dirty="0">
                <a:effectLst/>
              </a:rPr>
              <a:t>: Several applications would like to use event notification to coordinate their actions and would like to use Messaging (53) to communicate those events. Use an Event Message for reliable, asynchronous event notification between applications. The difference between an Event Message and a Document Message (147) is a matter of timing and content. An event’s contents are typically less important. Many events even have an empty message body; their mere occurrence tells the observer to react. An event’s timing is very important; the subject should issue an event as soon as a change occurs, and the observer should process it quickly while it’s still relevant.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852801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Request-Reply</a:t>
            </a:r>
            <a:r>
              <a:rPr lang="en-US" sz="1200" kern="1200" dirty="0">
                <a:solidFill>
                  <a:schemeClr val="tx1"/>
                </a:solidFill>
                <a:effectLst/>
                <a:latin typeface="+mn-lt"/>
                <a:ea typeface="+mn-ea"/>
                <a:cs typeface="+mn-cs"/>
              </a:rPr>
              <a:t>: When an application sends a message, how can it get a response from the receiver? Send a pair of Request-Reply messages, each on its own channel.</a:t>
            </a:r>
            <a:endParaRPr lang="en-US" dirty="0">
              <a:effectLst/>
            </a:endParaRPr>
          </a:p>
          <a:p>
            <a:r>
              <a:rPr lang="en-US" sz="1200" kern="1200" dirty="0">
                <a:solidFill>
                  <a:schemeClr val="tx1"/>
                </a:solidFill>
                <a:effectLst/>
                <a:latin typeface="+mn-lt"/>
                <a:ea typeface="+mn-ea"/>
                <a:cs typeface="+mn-cs"/>
              </a:rPr>
              <a:t>Synchronous Block: Sender blocks whilst polling for reply. Simple to implement, lower reliability, ties up thread waiting for response</a:t>
            </a:r>
            <a:endParaRPr lang="en-US" dirty="0"/>
          </a:p>
          <a:p>
            <a:r>
              <a:rPr lang="en-US" sz="1200" kern="1200" dirty="0">
                <a:solidFill>
                  <a:schemeClr val="tx1"/>
                </a:solidFill>
                <a:effectLst/>
                <a:latin typeface="+mn-lt"/>
                <a:ea typeface="+mn-ea"/>
                <a:cs typeface="+mn-cs"/>
              </a:rPr>
              <a:t>Asynchronous Callback: A separate thread listens for reply messages. Harder to implement for timing issues, more reliable, removes temporal coupling and resource wastage</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1023611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pref</a:t>
            </a:r>
            <a:r>
              <a:rPr lang="en-US" baseline="0" dirty="0"/>
              <a:t>er and event to a command when integrating.</a:t>
            </a:r>
          </a:p>
          <a:p>
            <a:endParaRPr lang="en-US" baseline="0" dirty="0"/>
          </a:p>
          <a:p>
            <a:r>
              <a:rPr lang="en-US" baseline="0" dirty="0"/>
              <a:t>A Command says: Do this thing i.e. Make me a cup of tea. This works if the client is there, I will get a cup of tea, but if the client is not I must have used some middleware in the runtime to guarantee at least once delivery. You might also refuse me, perhaps you are busy.</a:t>
            </a:r>
          </a:p>
          <a:p>
            <a:r>
              <a:rPr lang="en-US" baseline="0" dirty="0"/>
              <a:t>An Event says: Here is the state I am in. Can you help? We are open here to anyone handling it. I don’t care who gets me tea, I just want tea. Some potential tea bringers may be busy, but another one might bring me tea.</a:t>
            </a:r>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64</a:t>
            </a:fld>
            <a:endParaRPr lang="en-GB"/>
          </a:p>
        </p:txBody>
      </p:sp>
    </p:spTree>
    <p:extLst>
      <p:ext uri="{BB962C8B-B14F-4D97-AF65-F5344CB8AC3E}">
        <p14:creationId xmlns:p14="http://schemas.microsoft.com/office/powerpoint/2010/main" val="3354625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2546011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1" dirty="0"/>
              <a:t>With a Point-to-Point Channel only one consumer receives any message. If the channel has multiple consumers, the channel ensures that only one of them succeeds, so the receivers do not have to coordinate with each other.</a:t>
            </a:r>
          </a:p>
          <a:p>
            <a:endParaRPr lang="en-US" b="1" dirty="0"/>
          </a:p>
          <a:p>
            <a:r>
              <a:rPr lang="en-US" b="1" dirty="0"/>
              <a:t>The channel typically locks a message, either until the locking consumer acks or </a:t>
            </a:r>
            <a:r>
              <a:rPr lang="en-US" b="1" dirty="0" err="1"/>
              <a:t>nacks</a:t>
            </a:r>
            <a:r>
              <a:rPr lang="en-US" b="1" dirty="0"/>
              <a:t> it, or until the consumer times out on responding and the message is made available again.</a:t>
            </a:r>
          </a:p>
          <a:p>
            <a:endParaRPr lang="en-US" b="1" dirty="0"/>
          </a:p>
          <a:p>
            <a:r>
              <a:rPr lang="en-US" b="1" dirty="0"/>
              <a:t>If the message is </a:t>
            </a:r>
            <a:r>
              <a:rPr lang="en-US" b="1" dirty="0" err="1"/>
              <a:t>acked</a:t>
            </a:r>
            <a:r>
              <a:rPr lang="en-US" b="1" dirty="0"/>
              <a:t>, it is deleted from the queue.</a:t>
            </a:r>
          </a:p>
          <a:p>
            <a:endParaRPr lang="en-US" b="1" dirty="0"/>
          </a:p>
          <a:p>
            <a:r>
              <a:rPr lang="en-US" b="1" dirty="0"/>
              <a:t>Whilst the message is locked, other consumers read past the locked message.</a:t>
            </a:r>
          </a:p>
          <a:p>
            <a:endParaRPr lang="en-US" b="1" dirty="0"/>
          </a:p>
          <a:p>
            <a:r>
              <a:rPr lang="en-US" b="1" dirty="0"/>
              <a:t>Thus the application can scale out by having multiple consumers receive messages concurrently, but only a single consumer receives any one message.</a:t>
            </a:r>
          </a:p>
          <a:p>
            <a:endParaRPr lang="en-US" b="1" dirty="0"/>
          </a:p>
          <a:p>
            <a:r>
              <a:rPr lang="en-US" b="1"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are communicating by sending </a:t>
            </a:r>
            <a:r>
              <a:rPr lang="en-US" i="1" dirty="0">
                <a:hlinkClick r:id="rId3"/>
              </a:rPr>
              <a:t>Message</a:t>
            </a:r>
            <a:r>
              <a:rPr lang="en-US" dirty="0"/>
              <a:t>s to each other via </a:t>
            </a:r>
            <a:r>
              <a:rPr lang="en-US" i="1" dirty="0">
                <a:hlinkClick r:id="rId4"/>
              </a:rPr>
              <a:t>Message Channel</a:t>
            </a:r>
            <a:r>
              <a:rPr lang="en-US" dirty="0"/>
              <a:t>s.</a:t>
            </a:r>
          </a:p>
          <a:p>
            <a:r>
              <a:rPr lang="en-US" b="1" dirty="0"/>
              <a:t>How does an application connect to a messaging channel to send and receive messages?</a:t>
            </a:r>
            <a:endParaRPr lang="en-US" dirty="0"/>
          </a:p>
          <a:p>
            <a:r>
              <a:rPr lang="en-US" b="1" dirty="0"/>
              <a:t>Connect an application to a messaging channel using a </a:t>
            </a:r>
            <a:r>
              <a:rPr lang="en-US" b="1" i="1" dirty="0"/>
              <a:t>Message Endpoint</a:t>
            </a:r>
            <a:r>
              <a:rPr lang="en-US" b="1" dirty="0"/>
              <a:t>, a client of the messaging system that the application can then use to send or receive messages.</a:t>
            </a:r>
            <a:endParaRPr lang="en-US" dirty="0"/>
          </a:p>
          <a:p>
            <a:r>
              <a:rPr lang="en-US" i="1" dirty="0"/>
              <a:t>Message Endpoint</a:t>
            </a:r>
            <a:r>
              <a:rPr lang="en-US" dirty="0"/>
              <a:t> code is custom to both the application and the messaging system’s client API. The rest of the application knows little about message formats, messaging channels, or any of the other details of communicating with other applications via messaging. It just knows that it has a request or piece of data to send to another application, or is expecting those from another application. It is the messaging endpoint code that takes that command or data, makes it into a message, and sends it on a particular messaging channel. It is the endpoint that receives a message, extracts the contents, and gives them to the application in a meaningful way.</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accesses another system via </a:t>
            </a:r>
            <a:r>
              <a:rPr lang="en-US" i="1" dirty="0">
                <a:hlinkClick r:id="rId3"/>
              </a:rPr>
              <a:t>Messaging</a:t>
            </a:r>
            <a:r>
              <a:rPr lang="en-US" dirty="0"/>
              <a:t>.</a:t>
            </a:r>
          </a:p>
          <a:p>
            <a:r>
              <a:rPr lang="en-US" b="1" dirty="0"/>
              <a:t>How do you encapsulate access to the messaging system from the rest of the application?</a:t>
            </a:r>
            <a:endParaRPr lang="en-US" dirty="0"/>
          </a:p>
          <a:p>
            <a:r>
              <a:rPr lang="en-US" b="1" dirty="0"/>
              <a:t>Use a </a:t>
            </a:r>
            <a:r>
              <a:rPr lang="en-US" b="1" i="1" dirty="0"/>
              <a:t>Messaging Gateway</a:t>
            </a:r>
            <a:r>
              <a:rPr lang="en-US" b="1" dirty="0"/>
              <a:t>, a class than wraps messaging-specific method calls and exposes domain-specific methods to the application.</a:t>
            </a:r>
            <a:endParaRPr lang="en-US" dirty="0"/>
          </a:p>
          <a:p>
            <a:r>
              <a:rPr lang="en-US" dirty="0"/>
              <a:t>The </a:t>
            </a:r>
            <a:r>
              <a:rPr lang="en-US" i="1" dirty="0"/>
              <a:t>Messaging Gateway</a:t>
            </a:r>
            <a:r>
              <a:rPr lang="en-US" dirty="0"/>
              <a:t> encapsulates messaging-specific code (e.g., the code required to send or receive a message) and separates it from the rest of the application code. This way, only the </a:t>
            </a:r>
            <a:r>
              <a:rPr lang="en-US" i="1" dirty="0"/>
              <a:t>Messaging Gateway</a:t>
            </a:r>
            <a:r>
              <a:rPr lang="en-US" dirty="0"/>
              <a:t> code knows about the messaging system; the rest of the application code does not. The </a:t>
            </a:r>
            <a:r>
              <a:rPr lang="en-US" i="1" dirty="0"/>
              <a:t>Messaging Gateway</a:t>
            </a:r>
            <a:r>
              <a:rPr lang="en-US" dirty="0"/>
              <a:t> exposes a business function to the rest of the application so that instead of requiring the application to set properties like </a:t>
            </a:r>
            <a:r>
              <a:rPr lang="en-US" dirty="0" err="1"/>
              <a:t>Message.MessageReadPropertyFilter.AppSpecific</a:t>
            </a:r>
            <a:r>
              <a:rPr lang="en-US" dirty="0"/>
              <a:t>, a </a:t>
            </a:r>
            <a:r>
              <a:rPr lang="en-US" i="1" dirty="0"/>
              <a:t>Messaging Gateway</a:t>
            </a:r>
            <a:r>
              <a:rPr lang="en-US" dirty="0"/>
              <a:t> exposes methods such as </a:t>
            </a:r>
            <a:r>
              <a:rPr lang="en-US" dirty="0" err="1"/>
              <a:t>GetCreditScore</a:t>
            </a:r>
            <a:r>
              <a:rPr lang="en-US" dirty="0"/>
              <a:t> that accept strongly typed parameters just like any other method. A </a:t>
            </a:r>
            <a:r>
              <a:rPr lang="en-US" i="1" dirty="0"/>
              <a:t>Messaging Gateway</a:t>
            </a:r>
            <a:r>
              <a:rPr lang="en-US" dirty="0"/>
              <a:t> is a messaging-specific version of the more general </a:t>
            </a:r>
            <a:r>
              <a:rPr lang="en-US" i="1" dirty="0"/>
              <a:t>Gateway</a:t>
            </a:r>
            <a:r>
              <a:rPr lang="en-US" dirty="0"/>
              <a:t> pattern [</a:t>
            </a:r>
            <a:r>
              <a:rPr lang="en-US" dirty="0">
                <a:hlinkClick r:id="rId4" tooltip="Patterns of Enterprise Application Architecture"/>
              </a:rPr>
              <a:t>EAA</a:t>
            </a:r>
            <a:r>
              <a:rPr lang="en-US" dirty="0"/>
              <a: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endParaRPr lang="en-US" dirty="0"/>
          </a:p>
          <a:p>
            <a:r>
              <a:rPr lang="en-US" dirty="0"/>
              <a:t>The pump then looks up application code registered to handle messages of that type, and sends the translated message to that application code to be handled.</a:t>
            </a:r>
          </a:p>
          <a:p>
            <a:endParaRPr lang="en-US" dirty="0"/>
          </a:p>
          <a:p>
            <a:endParaRPr lang="en-US" dirty="0"/>
          </a:p>
          <a:p>
            <a:r>
              <a:rPr lang="en-US" dirty="0"/>
              <a:t>Control passes from the Message Endpoint to application code, which executes in response to receipt of the message and handles it.</a:t>
            </a:r>
          </a:p>
          <a:p>
            <a:endParaRPr lang="en-US" dirty="0"/>
          </a:p>
          <a:p>
            <a:endParaRPr lang="en-US" dirty="0"/>
          </a:p>
          <a:p>
            <a:r>
              <a:rPr lang="en-US" dirty="0"/>
              <a:t>When errors occur in the middleware, whilst attempting to deliver the message to the endpoint, the message can be moved to a Dead-Letter Channel.</a:t>
            </a:r>
          </a:p>
          <a:p>
            <a:r>
              <a:rPr lang="en-US" dirty="0"/>
              <a:t> </a:t>
            </a:r>
          </a:p>
          <a:p>
            <a:endParaRPr lang="en-US" dirty="0"/>
          </a:p>
          <a:p>
            <a:r>
              <a:rPr lang="en-US" dirty="0"/>
              <a:t>When errors occur translating a message, then the message can be moved to an Invalid Message Channel.</a:t>
            </a:r>
          </a:p>
          <a:p>
            <a:endParaRPr lang="en-US" dirty="0"/>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83</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90</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Resequencer</a:t>
            </a:r>
            <a:r>
              <a:rPr lang="en-US"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a:t>
            </a:r>
            <a:r>
              <a:rPr lang="en-US" dirty="0" err="1"/>
              <a:t>miroservices</a:t>
            </a:r>
            <a:r>
              <a:rPr lang="en-US" dirty="0"/>
              <a:t>.</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100</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17</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26/03/2022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26/03/2022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26/03/2022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26/03/2022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26/03/2022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26/03/2022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26/03/2022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26/03/2022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26/03/2022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26/03/2022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26/03/2022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26/03/2022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10</a:t>
            </a:fld>
            <a:endParaRPr lang="en-US"/>
          </a:p>
        </p:txBody>
      </p:sp>
    </p:spTree>
    <p:extLst>
      <p:ext uri="{BB962C8B-B14F-4D97-AF65-F5344CB8AC3E}">
        <p14:creationId xmlns:p14="http://schemas.microsoft.com/office/powerpoint/2010/main" val="16443715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100</a:t>
            </a:fld>
            <a:endParaRPr lang="en-US"/>
          </a:p>
        </p:txBody>
      </p:sp>
    </p:spTree>
    <p:extLst>
      <p:ext uri="{BB962C8B-B14F-4D97-AF65-F5344CB8AC3E}">
        <p14:creationId xmlns:p14="http://schemas.microsoft.com/office/powerpoint/2010/main" val="25012029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3"/>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101</a:t>
            </a:fld>
            <a:endParaRPr lang="en-US"/>
          </a:p>
        </p:txBody>
      </p:sp>
    </p:spTree>
    <p:extLst>
      <p:ext uri="{BB962C8B-B14F-4D97-AF65-F5344CB8AC3E}">
        <p14:creationId xmlns:p14="http://schemas.microsoft.com/office/powerpoint/2010/main" val="758847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102</a:t>
            </a:fld>
            <a:endParaRPr lang="en-US"/>
          </a:p>
        </p:txBody>
      </p:sp>
    </p:spTree>
    <p:extLst>
      <p:ext uri="{BB962C8B-B14F-4D97-AF65-F5344CB8AC3E}">
        <p14:creationId xmlns:p14="http://schemas.microsoft.com/office/powerpoint/2010/main" val="2976814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t>Inherent Distribution</a:t>
            </a:r>
          </a:p>
        </p:txBody>
      </p:sp>
      <p:sp>
        <p:nvSpPr>
          <p:cNvPr id="5" name="Rectangle 4"/>
          <p:cNvSpPr/>
          <p:nvPr/>
        </p:nvSpPr>
        <p:spPr>
          <a:xfrm>
            <a:off x="3688713" y="2588675"/>
            <a:ext cx="1766574" cy="523220"/>
          </a:xfrm>
          <a:prstGeom prst="rect">
            <a:avLst/>
          </a:prstGeom>
        </p:spPr>
        <p:txBody>
          <a:bodyPr wrap="none">
            <a:spAutoFit/>
          </a:bodyPr>
          <a:lstStyle/>
          <a:p>
            <a:r>
              <a:rPr lang="en-US" sz="2800" dirty="0"/>
              <a:t>Availability</a:t>
            </a:r>
          </a:p>
        </p:txBody>
      </p:sp>
      <p:sp>
        <p:nvSpPr>
          <p:cNvPr id="6" name="Rectangle 5"/>
          <p:cNvSpPr/>
          <p:nvPr/>
        </p:nvSpPr>
        <p:spPr>
          <a:xfrm>
            <a:off x="3382956" y="3575930"/>
            <a:ext cx="2378087" cy="523220"/>
          </a:xfrm>
          <a:prstGeom prst="rect">
            <a:avLst/>
          </a:prstGeom>
        </p:spPr>
        <p:txBody>
          <a:bodyPr wrap="none">
            <a:spAutoFit/>
          </a:bodyPr>
          <a:lstStyle/>
          <a:p>
            <a:r>
              <a:rPr lang="en-US" sz="2800" dirty="0"/>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1640831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13</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1" y="2190750"/>
            <a:ext cx="3143250" cy="307777"/>
          </a:xfrm>
          <a:prstGeom prst="rect">
            <a:avLst/>
          </a:prstGeom>
          <a:noFill/>
          <a:ln>
            <a:solidFill>
              <a:schemeClr val="accent1"/>
            </a:solidFill>
          </a:ln>
        </p:spPr>
        <p:txBody>
          <a:bodyPr wrap="square" rtlCol="0">
            <a:spAutoFit/>
          </a:bodyPr>
          <a:lstStyle/>
          <a:p>
            <a:r>
              <a:rPr lang="en-US" sz="1400" dirty="0"/>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stCxn id="7" idx="2"/>
          </p:cNvCxnSpPr>
          <p:nvPr/>
        </p:nvCxnSpPr>
        <p:spPr>
          <a:xfrm flipH="1">
            <a:off x="6143625" y="2498527"/>
            <a:ext cx="781051"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5" y="2036861"/>
            <a:ext cx="3143250" cy="307777"/>
          </a:xfrm>
          <a:prstGeom prst="rect">
            <a:avLst/>
          </a:prstGeom>
          <a:noFill/>
          <a:ln>
            <a:solidFill>
              <a:schemeClr val="accent1"/>
            </a:solidFill>
          </a:ln>
        </p:spPr>
        <p:txBody>
          <a:bodyPr wrap="square" rtlCol="0">
            <a:spAutoFit/>
          </a:bodyPr>
          <a:lstStyle/>
          <a:p>
            <a:r>
              <a:rPr lang="en-US" sz="1400" dirty="0"/>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857500" y="2344638"/>
            <a:ext cx="314325"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143250" cy="307777"/>
          </a:xfrm>
          <a:prstGeom prst="rect">
            <a:avLst/>
          </a:prstGeom>
          <a:noFill/>
          <a:ln>
            <a:solidFill>
              <a:schemeClr val="accent1"/>
            </a:solidFill>
          </a:ln>
        </p:spPr>
        <p:txBody>
          <a:bodyPr wrap="square" rtlCol="0">
            <a:spAutoFit/>
          </a:bodyPr>
          <a:lstStyle/>
          <a:p>
            <a:r>
              <a:rPr lang="en-US" sz="1400" dirty="0"/>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12000" y="3429000"/>
            <a:ext cx="1045500"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0419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t>The queue stores work until we are ready to consume it. We can </a:t>
            </a:r>
            <a:r>
              <a:rPr lang="en-US" sz="1400" i="1" dirty="0"/>
              <a:t>throttle</a:t>
            </a:r>
            <a:r>
              <a:rPr lang="en-US" sz="1400" dirty="0"/>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738664"/>
          </a:xfrm>
          <a:prstGeom prst="rect">
            <a:avLst/>
          </a:prstGeom>
          <a:noFill/>
          <a:ln>
            <a:solidFill>
              <a:schemeClr val="accent1"/>
            </a:solidFill>
          </a:ln>
        </p:spPr>
        <p:txBody>
          <a:bodyPr wrap="square" rtlCol="0">
            <a:spAutoFit/>
          </a:bodyPr>
          <a:lstStyle/>
          <a:p>
            <a:r>
              <a:rPr lang="en-US" sz="1400" dirty="0"/>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1992565"/>
            <a:ext cx="543268" cy="12161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738664"/>
          </a:xfrm>
          <a:prstGeom prst="rect">
            <a:avLst/>
          </a:prstGeom>
          <a:noFill/>
          <a:ln>
            <a:solidFill>
              <a:schemeClr val="accent1"/>
            </a:solidFill>
          </a:ln>
        </p:spPr>
        <p:txBody>
          <a:bodyPr wrap="square" rtlCol="0">
            <a:spAutoFit/>
          </a:bodyPr>
          <a:lstStyle/>
          <a:p>
            <a:r>
              <a:rPr lang="en-US" sz="1400" dirty="0"/>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t>We return a link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307777"/>
          </a:xfrm>
          <a:prstGeom prst="rect">
            <a:avLst/>
          </a:prstGeom>
          <a:noFill/>
          <a:ln>
            <a:solidFill>
              <a:schemeClr val="accent1"/>
            </a:solidFill>
          </a:ln>
        </p:spPr>
        <p:txBody>
          <a:bodyPr wrap="square" rtlCol="0">
            <a:spAutoFit/>
          </a:bodyPr>
          <a:lstStyle/>
          <a:p>
            <a:r>
              <a:rPr lang="en-US" sz="1400" dirty="0"/>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523220"/>
          </a:xfrm>
          <a:prstGeom prst="rect">
            <a:avLst/>
          </a:prstGeom>
          <a:noFill/>
          <a:ln>
            <a:solidFill>
              <a:schemeClr val="accent1"/>
            </a:solidFill>
          </a:ln>
        </p:spPr>
        <p:txBody>
          <a:bodyPr wrap="square" rtlCol="0">
            <a:spAutoFit/>
          </a:bodyPr>
          <a:lstStyle/>
          <a:p>
            <a:r>
              <a:rPr lang="en-US" sz="1400" dirty="0"/>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738664"/>
          </a:xfrm>
          <a:prstGeom prst="rect">
            <a:avLst/>
          </a:prstGeom>
          <a:noFill/>
          <a:ln>
            <a:solidFill>
              <a:schemeClr val="accent1"/>
            </a:solidFill>
          </a:ln>
        </p:spPr>
        <p:txBody>
          <a:bodyPr wrap="square" rtlCol="0">
            <a:spAutoFit/>
          </a:bodyPr>
          <a:lstStyle/>
          <a:p>
            <a:r>
              <a:rPr lang="en-US" sz="1400" dirty="0"/>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480527"/>
            <a:ext cx="2755610" cy="57855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Pattern</a:t>
            </a:r>
          </a:p>
        </p:txBody>
      </p:sp>
      <p:sp>
        <p:nvSpPr>
          <p:cNvPr id="4" name="Rectangle 3"/>
          <p:cNvSpPr/>
          <p:nvPr/>
        </p:nvSpPr>
        <p:spPr>
          <a:xfrm>
            <a:off x="804040" y="1530417"/>
            <a:ext cx="7551683" cy="707886"/>
          </a:xfrm>
          <a:prstGeom prst="rect">
            <a:avLst/>
          </a:prstGeom>
        </p:spPr>
        <p:txBody>
          <a:bodyPr wrap="square">
            <a:spAutoFit/>
          </a:bodyPr>
          <a:lstStyle/>
          <a:p>
            <a:pPr algn="ctr"/>
            <a:r>
              <a:rPr lang="en-GB" sz="2000" dirty="0"/>
              <a:t>Use Decoupled Invocation. A producer puts a message onto a queue at the service endpoint. A consumer reads messages from the queue.</a:t>
            </a:r>
          </a:p>
        </p:txBody>
      </p:sp>
      <p:sp>
        <p:nvSpPr>
          <p:cNvPr id="5" name="Rectangle 4"/>
          <p:cNvSpPr/>
          <p:nvPr/>
        </p:nvSpPr>
        <p:spPr>
          <a:xfrm>
            <a:off x="977462" y="2510137"/>
            <a:ext cx="7204841" cy="707886"/>
          </a:xfrm>
          <a:prstGeom prst="rect">
            <a:avLst/>
          </a:prstGeom>
        </p:spPr>
        <p:txBody>
          <a:bodyPr wrap="square">
            <a:spAutoFit/>
          </a:bodyPr>
          <a:lstStyle/>
          <a:p>
            <a:pPr algn="ctr"/>
            <a:r>
              <a:rPr lang="en-GB" sz="2000" dirty="0"/>
              <a:t>The queue stores messages for eventual processing. If the queue is durable we gain guaranteed delivery, and at-least once guarantees.</a:t>
            </a:r>
          </a:p>
        </p:txBody>
      </p:sp>
      <p:sp>
        <p:nvSpPr>
          <p:cNvPr id="6" name="Rectangle 5"/>
          <p:cNvSpPr/>
          <p:nvPr/>
        </p:nvSpPr>
        <p:spPr>
          <a:xfrm>
            <a:off x="804039" y="3414237"/>
            <a:ext cx="7551683" cy="707886"/>
          </a:xfrm>
          <a:prstGeom prst="rect">
            <a:avLst/>
          </a:prstGeom>
        </p:spPr>
        <p:txBody>
          <a:bodyPr wrap="square">
            <a:spAutoFit/>
          </a:bodyPr>
          <a:lstStyle/>
          <a:p>
            <a:pPr algn="ctr"/>
            <a:r>
              <a:rPr lang="en-GB" sz="2000" dirty="0"/>
              <a:t>If the rate of arrival at the endpoint is unpredictable, the queue acts as a buffer that makes it possible to predict the rate of consumption.</a:t>
            </a:r>
          </a:p>
        </p:txBody>
      </p:sp>
      <p:sp>
        <p:nvSpPr>
          <p:cNvPr id="7" name="Rectangle 6"/>
          <p:cNvSpPr/>
          <p:nvPr/>
        </p:nvSpPr>
        <p:spPr>
          <a:xfrm>
            <a:off x="394138" y="4393957"/>
            <a:ext cx="8355724" cy="707886"/>
          </a:xfrm>
          <a:prstGeom prst="rect">
            <a:avLst/>
          </a:prstGeom>
        </p:spPr>
        <p:txBody>
          <a:bodyPr wrap="square">
            <a:spAutoFit/>
          </a:bodyPr>
          <a:lstStyle/>
          <a:p>
            <a:pPr algn="ctr"/>
            <a:r>
              <a:rPr lang="en-GB" sz="2000" dirty="0"/>
              <a:t>This makes it simpler to do capacity planning because peaks of requests are smoothed out by the queue.</a:t>
            </a:r>
          </a:p>
        </p:txBody>
      </p:sp>
      <p:sp>
        <p:nvSpPr>
          <p:cNvPr id="8" name="Rectangle 7"/>
          <p:cNvSpPr/>
          <p:nvPr/>
        </p:nvSpPr>
        <p:spPr>
          <a:xfrm>
            <a:off x="977462" y="5379224"/>
            <a:ext cx="7551683" cy="707886"/>
          </a:xfrm>
          <a:prstGeom prst="rect">
            <a:avLst/>
          </a:prstGeom>
        </p:spPr>
        <p:txBody>
          <a:bodyPr wrap="square">
            <a:spAutoFit/>
          </a:bodyPr>
          <a:lstStyle/>
          <a:p>
            <a:pPr algn="ctr"/>
            <a:r>
              <a:rPr lang="en-GB" sz="2000" dirty="0"/>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340880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r>
              <a:rPr lang="en-GB"/>
              <a:t>It’s all about velocity!!!</a:t>
            </a:r>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a:t>“Speed wins in the marketplace”</a:t>
            </a:r>
            <a:endParaRPr sz="2400"/>
          </a:p>
          <a:p>
            <a:pPr marL="914400" indent="0" algn="r"/>
            <a:r>
              <a:rPr lang="en-GB" sz="1000"/>
              <a:t>Adrian Cockcroft, former lead architect at Netflix</a:t>
            </a:r>
            <a:endParaRPr sz="1000"/>
          </a:p>
        </p:txBody>
      </p:sp>
    </p:spTree>
    <p:extLst>
      <p:ext uri="{BB962C8B-B14F-4D97-AF65-F5344CB8AC3E}">
        <p14:creationId xmlns:p14="http://schemas.microsoft.com/office/powerpoint/2010/main" val="71622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t>Monoliths Do Not Scale To Many Teams!</a:t>
            </a:r>
            <a:endParaRPr sz="2800" dirty="0"/>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9"/>
            <a:ext cx="8520600" cy="572700"/>
          </a:xfrm>
          <a:prstGeom prst="rect">
            <a:avLst/>
          </a:prstGeom>
        </p:spPr>
        <p:txBody>
          <a:bodyPr spcFirstLastPara="1" vert="horz" wrap="square" lIns="91425" tIns="91425" rIns="91425" bIns="91425" rtlCol="0" anchor="t" anchorCtr="0">
            <a:noAutofit/>
          </a:bodyPr>
          <a:lstStyle/>
          <a:p>
            <a:r>
              <a:rPr lang="en-GB" dirty="0"/>
              <a:t>Microservices let us scale an organisation</a:t>
            </a:r>
            <a:endParaRPr dirty="0"/>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t>Product Mode </a:t>
            </a:r>
            <a:endParaRPr sz="2800" dirty="0"/>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enable agility</a:t>
            </a:r>
            <a:endParaRPr sz="2800" dirty="0"/>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2"/>
          <p:cNvSpPr txBox="1">
            <a:spLocks noGrp="1"/>
          </p:cNvSpPr>
          <p:nvPr>
            <p:ph type="title"/>
          </p:nvPr>
        </p:nvSpPr>
        <p:spPr>
          <a:xfrm>
            <a:off x="311700" y="436949"/>
            <a:ext cx="8520600" cy="572700"/>
          </a:xfrm>
          <a:prstGeom prst="rect">
            <a:avLst/>
          </a:prstGeom>
        </p:spPr>
        <p:txBody>
          <a:bodyPr spcFirstLastPara="1" vert="horz" wrap="square" lIns="91425" tIns="91425" rIns="91425" bIns="91425" rtlCol="0" anchor="t" anchorCtr="0">
            <a:noAutofit/>
          </a:bodyPr>
          <a:lstStyle/>
          <a:p>
            <a:pPr algn="l"/>
            <a:r>
              <a:rPr lang="en-GB" sz="2800" dirty="0"/>
              <a:t>A Brief History of Microservices</a:t>
            </a:r>
            <a:endParaRPr sz="2800" dirty="0"/>
          </a:p>
        </p:txBody>
      </p:sp>
      <p:pic>
        <p:nvPicPr>
          <p:cNvPr id="416" name="Google Shape;416;p82"/>
          <p:cNvPicPr preferRelativeResize="0"/>
          <p:nvPr/>
        </p:nvPicPr>
        <p:blipFill>
          <a:blip r:embed="rId3">
            <a:alphaModFix/>
          </a:blip>
          <a:stretch>
            <a:fillRect/>
          </a:stretch>
        </p:blipFill>
        <p:spPr>
          <a:xfrm>
            <a:off x="2154476" y="1565495"/>
            <a:ext cx="3974412" cy="4432910"/>
          </a:xfrm>
          <a:prstGeom prst="rect">
            <a:avLst/>
          </a:prstGeom>
          <a:noFill/>
          <a:ln>
            <a:noFill/>
          </a:ln>
        </p:spPr>
      </p:pic>
      <p:sp>
        <p:nvSpPr>
          <p:cNvPr id="417" name="Google Shape;417;p82"/>
          <p:cNvSpPr txBox="1"/>
          <p:nvPr/>
        </p:nvSpPr>
        <p:spPr>
          <a:xfrm>
            <a:off x="6600900" y="3314044"/>
            <a:ext cx="2231400" cy="7059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lgn="ctr"/>
            <a:r>
              <a:rPr lang="en-GB" sz="1000" dirty="0">
                <a:latin typeface="Ubuntu"/>
                <a:ea typeface="Ubuntu"/>
                <a:cs typeface="Ubuntu"/>
                <a:sym typeface="Ubuntu"/>
              </a:rPr>
              <a:t> The definition of </a:t>
            </a:r>
            <a:r>
              <a:rPr lang="en-GB" sz="1000" u="sng" dirty="0">
                <a:solidFill>
                  <a:schemeClr val="hlink"/>
                </a:solidFill>
                <a:latin typeface="Ubuntu"/>
                <a:ea typeface="Ubuntu"/>
                <a:cs typeface="Ubuntu"/>
                <a:sym typeface="Ubuntu"/>
                <a:hlinkClick r:id="rId4"/>
              </a:rPr>
              <a:t>Microservices</a:t>
            </a:r>
            <a:r>
              <a:rPr lang="en-GB" sz="1000" dirty="0">
                <a:latin typeface="Ubuntu"/>
                <a:ea typeface="Ubuntu"/>
                <a:cs typeface="Ubuntu"/>
                <a:sym typeface="Ubuntu"/>
              </a:rPr>
              <a:t>, we use comes from the paper by Martin Fowler and James Lewis</a:t>
            </a:r>
            <a:endParaRPr sz="1000" dirty="0">
              <a:latin typeface="Ubuntu"/>
              <a:ea typeface="Ubuntu"/>
              <a:cs typeface="Ubuntu"/>
              <a:sym typeface="Ubuntu"/>
            </a:endParaRPr>
          </a:p>
        </p:txBody>
      </p:sp>
    </p:spTree>
    <p:extLst>
      <p:ext uri="{BB962C8B-B14F-4D97-AF65-F5344CB8AC3E}">
        <p14:creationId xmlns:p14="http://schemas.microsoft.com/office/powerpoint/2010/main" val="4057456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84"/>
          <p:cNvSpPr txBox="1">
            <a:spLocks noGrp="1"/>
          </p:cNvSpPr>
          <p:nvPr>
            <p:ph type="title"/>
          </p:nvPr>
        </p:nvSpPr>
        <p:spPr>
          <a:xfrm>
            <a:off x="311700" y="414749"/>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are partitions of software</a:t>
            </a:r>
            <a:endParaRPr sz="2800" dirty="0"/>
          </a:p>
        </p:txBody>
      </p:sp>
      <p:pic>
        <p:nvPicPr>
          <p:cNvPr id="429" name="Google Shape;429;p84"/>
          <p:cNvPicPr preferRelativeResize="0"/>
          <p:nvPr/>
        </p:nvPicPr>
        <p:blipFill>
          <a:blip r:embed="rId3">
            <a:alphaModFix/>
          </a:blip>
          <a:stretch>
            <a:fillRect/>
          </a:stretch>
        </p:blipFill>
        <p:spPr>
          <a:xfrm>
            <a:off x="3003451" y="1866126"/>
            <a:ext cx="3137107" cy="4004425"/>
          </a:xfrm>
          <a:prstGeom prst="rect">
            <a:avLst/>
          </a:prstGeom>
          <a:noFill/>
          <a:ln>
            <a:noFill/>
          </a:ln>
        </p:spPr>
      </p:pic>
    </p:spTree>
    <p:extLst>
      <p:ext uri="{BB962C8B-B14F-4D97-AF65-F5344CB8AC3E}">
        <p14:creationId xmlns:p14="http://schemas.microsoft.com/office/powerpoint/2010/main" val="2961428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2352262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349357" cy="400110"/>
          </a:xfrm>
          <a:prstGeom prst="rect">
            <a:avLst/>
          </a:prstGeom>
          <a:noFill/>
        </p:spPr>
        <p:txBody>
          <a:bodyPr wrap="square" rtlCol="0">
            <a:spAutoFit/>
          </a:bodyPr>
          <a:lstStyle/>
          <a:p>
            <a:r>
              <a:rPr lang="en-GB" sz="2000" dirty="0"/>
              <a:t>The network is homogeneous.</a:t>
            </a:r>
          </a:p>
        </p:txBody>
      </p:sp>
      <p:sp>
        <p:nvSpPr>
          <p:cNvPr id="3" name="Rectangle 2"/>
          <p:cNvSpPr/>
          <p:nvPr/>
        </p:nvSpPr>
        <p:spPr>
          <a:xfrm>
            <a:off x="3036006" y="1187575"/>
            <a:ext cx="2618922" cy="400110"/>
          </a:xfrm>
          <a:prstGeom prst="rect">
            <a:avLst/>
          </a:prstGeom>
        </p:spPr>
        <p:txBody>
          <a:bodyPr wrap="none">
            <a:spAutoFit/>
          </a:bodyPr>
          <a:lstStyle/>
          <a:p>
            <a:r>
              <a:rPr lang="en-GB" sz="2000" dirty="0"/>
              <a:t>The network is reliable.</a:t>
            </a:r>
          </a:p>
        </p:txBody>
      </p:sp>
      <p:sp>
        <p:nvSpPr>
          <p:cNvPr id="4" name="Rectangle 3"/>
          <p:cNvSpPr/>
          <p:nvPr/>
        </p:nvSpPr>
        <p:spPr>
          <a:xfrm>
            <a:off x="3461539" y="1879910"/>
            <a:ext cx="1767856" cy="400110"/>
          </a:xfrm>
          <a:prstGeom prst="rect">
            <a:avLst/>
          </a:prstGeom>
        </p:spPr>
        <p:txBody>
          <a:bodyPr wrap="none">
            <a:spAutoFit/>
          </a:bodyPr>
          <a:lstStyle/>
          <a:p>
            <a:r>
              <a:rPr lang="en-GB" sz="2000" dirty="0"/>
              <a:t>Latency is zero.</a:t>
            </a:r>
          </a:p>
        </p:txBody>
      </p:sp>
      <p:sp>
        <p:nvSpPr>
          <p:cNvPr id="5" name="Rectangle 4"/>
          <p:cNvSpPr/>
          <p:nvPr/>
        </p:nvSpPr>
        <p:spPr>
          <a:xfrm>
            <a:off x="3258118" y="2572245"/>
            <a:ext cx="2390976" cy="400110"/>
          </a:xfrm>
          <a:prstGeom prst="rect">
            <a:avLst/>
          </a:prstGeom>
        </p:spPr>
        <p:txBody>
          <a:bodyPr wrap="none">
            <a:spAutoFit/>
          </a:bodyPr>
          <a:lstStyle/>
          <a:p>
            <a:r>
              <a:rPr lang="en-GB" sz="2000" dirty="0"/>
              <a:t>Bandwidth is infinite.</a:t>
            </a:r>
          </a:p>
        </p:txBody>
      </p:sp>
      <p:sp>
        <p:nvSpPr>
          <p:cNvPr id="6" name="Rectangle 5"/>
          <p:cNvSpPr/>
          <p:nvPr/>
        </p:nvSpPr>
        <p:spPr>
          <a:xfrm>
            <a:off x="3258118" y="3264580"/>
            <a:ext cx="2527551" cy="400110"/>
          </a:xfrm>
          <a:prstGeom prst="rect">
            <a:avLst/>
          </a:prstGeom>
        </p:spPr>
        <p:txBody>
          <a:bodyPr wrap="none">
            <a:spAutoFit/>
          </a:bodyPr>
          <a:lstStyle/>
          <a:p>
            <a:r>
              <a:rPr lang="en-GB" sz="2000" dirty="0"/>
              <a:t>The network is secure.</a:t>
            </a:r>
          </a:p>
        </p:txBody>
      </p:sp>
      <p:sp>
        <p:nvSpPr>
          <p:cNvPr id="7" name="Rectangle 6"/>
          <p:cNvSpPr/>
          <p:nvPr/>
        </p:nvSpPr>
        <p:spPr>
          <a:xfrm>
            <a:off x="3109905" y="3956915"/>
            <a:ext cx="2823978" cy="400110"/>
          </a:xfrm>
          <a:prstGeom prst="rect">
            <a:avLst/>
          </a:prstGeom>
        </p:spPr>
        <p:txBody>
          <a:bodyPr wrap="none">
            <a:spAutoFit/>
          </a:bodyPr>
          <a:lstStyle/>
          <a:p>
            <a:r>
              <a:rPr lang="en-GB" sz="2000" dirty="0"/>
              <a:t>Topology doesn't change.</a:t>
            </a:r>
          </a:p>
        </p:txBody>
      </p:sp>
      <p:sp>
        <p:nvSpPr>
          <p:cNvPr id="8" name="Rectangle 7"/>
          <p:cNvSpPr/>
          <p:nvPr/>
        </p:nvSpPr>
        <p:spPr>
          <a:xfrm>
            <a:off x="3036006" y="4649250"/>
            <a:ext cx="2971776" cy="400110"/>
          </a:xfrm>
          <a:prstGeom prst="rect">
            <a:avLst/>
          </a:prstGeom>
        </p:spPr>
        <p:txBody>
          <a:bodyPr wrap="none">
            <a:spAutoFit/>
          </a:bodyPr>
          <a:lstStyle/>
          <a:p>
            <a:r>
              <a:rPr lang="en-GB" sz="2000" dirty="0"/>
              <a:t>There is one administrator.</a:t>
            </a:r>
          </a:p>
        </p:txBody>
      </p:sp>
      <p:sp>
        <p:nvSpPr>
          <p:cNvPr id="9" name="Rectangle 8"/>
          <p:cNvSpPr/>
          <p:nvPr/>
        </p:nvSpPr>
        <p:spPr>
          <a:xfrm>
            <a:off x="3296621" y="5341585"/>
            <a:ext cx="2450543" cy="400110"/>
          </a:xfrm>
          <a:prstGeom prst="rect">
            <a:avLst/>
          </a:prstGeom>
        </p:spPr>
        <p:txBody>
          <a:bodyPr wrap="none">
            <a:spAutoFit/>
          </a:bodyPr>
          <a:lstStyle/>
          <a:p>
            <a:r>
              <a:rPr lang="en-GB" sz="2000" dirty="0"/>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27</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2.Integration styles</a:t>
            </a:r>
          </a:p>
        </p:txBody>
      </p:sp>
      <p:sp>
        <p:nvSpPr>
          <p:cNvPr id="5" name="Text Placeholder 4"/>
          <p:cNvSpPr>
            <a:spLocks noGrp="1"/>
          </p:cNvSpPr>
          <p:nvPr>
            <p:ph type="body" idx="1"/>
          </p:nvPr>
        </p:nvSpPr>
        <p:spPr/>
        <p:txBody>
          <a:bodyPr/>
          <a:lstStyle/>
          <a:p>
            <a:r>
              <a:rPr lang="en-US" dirty="0"/>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28</a:t>
            </a:fld>
            <a:endParaRPr lang="en-US"/>
          </a:p>
        </p:txBody>
      </p:sp>
    </p:spTree>
    <p:extLst>
      <p:ext uri="{BB962C8B-B14F-4D97-AF65-F5344CB8AC3E}">
        <p14:creationId xmlns:p14="http://schemas.microsoft.com/office/powerpoint/2010/main" val="2586410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06;p45">
            <a:extLst>
              <a:ext uri="{FF2B5EF4-FFF2-40B4-BE49-F238E27FC236}">
                <a16:creationId xmlns:a16="http://schemas.microsoft.com/office/drawing/2014/main" id="{98134414-0EEB-B84D-BE1D-19D2761AA91D}"/>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Synchronous Conversation</a:t>
            </a:r>
            <a:endParaRPr sz="1350" dirty="0">
              <a:latin typeface="Calibri"/>
              <a:ea typeface="Calibri"/>
              <a:cs typeface="Calibri"/>
              <a:sym typeface="Calibri"/>
            </a:endParaRPr>
          </a:p>
        </p:txBody>
      </p:sp>
      <p:sp>
        <p:nvSpPr>
          <p:cNvPr id="5" name="Google Shape;307;p45">
            <a:extLst>
              <a:ext uri="{FF2B5EF4-FFF2-40B4-BE49-F238E27FC236}">
                <a16:creationId xmlns:a16="http://schemas.microsoft.com/office/drawing/2014/main" id="{6E1E989D-AB79-B441-98C4-0EB0D7BE3393}"/>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8897CD78-4EAA-8B42-A713-E04679ACFE2C}"/>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2BF963CA-4BA1-8B40-9090-DE3F2D7C0DC1}"/>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 </a:t>
            </a:r>
            <a:r>
              <a:rPr lang="en-US" sz="1050" b="1">
                <a:latin typeface="Calibri"/>
                <a:ea typeface="Calibri"/>
                <a:cs typeface="Calibri"/>
                <a:sym typeface="Calibri"/>
              </a:rPr>
              <a:t>synchronous conversation</a:t>
            </a:r>
            <a:r>
              <a:rPr lang="en-US" sz="1050">
                <a:latin typeface="Calibri"/>
                <a:ea typeface="Calibri"/>
                <a:cs typeface="Calibri"/>
                <a:sym typeface="Calibri"/>
              </a:rPr>
              <a:t>, both parties must be present for communication to succeed.</a:t>
            </a:r>
            <a:endParaRPr sz="1050">
              <a:latin typeface="Calibri"/>
              <a:ea typeface="Calibri"/>
              <a:cs typeface="Calibri"/>
              <a:sym typeface="Calibri"/>
            </a:endParaRPr>
          </a:p>
        </p:txBody>
      </p:sp>
      <p:cxnSp>
        <p:nvCxnSpPr>
          <p:cNvPr id="8" name="Google Shape;310;p45">
            <a:extLst>
              <a:ext uri="{FF2B5EF4-FFF2-40B4-BE49-F238E27FC236}">
                <a16:creationId xmlns:a16="http://schemas.microsoft.com/office/drawing/2014/main" id="{8E774DFD-80F9-E44B-A5AA-89860403BED7}"/>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646C3D4-53C3-2D44-B723-BF1AEE7688BA}"/>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94498C01-89EA-114A-93C9-51C3E2543FFA}"/>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FA64CC4-248D-7F44-BE7D-C61D5A75869B}"/>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26205A85-B1B6-AB4C-AA0B-41A9B4517F8F}"/>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429A3A80-6766-524F-B056-8EC89DE4873B}"/>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F5D687ED-8EC0-5049-A2E1-F3542CFF2872}"/>
              </a:ext>
            </a:extLst>
          </p:cNvPr>
          <p:cNvSpPr txBox="1"/>
          <p:nvPr/>
        </p:nvSpPr>
        <p:spPr>
          <a:xfrm>
            <a:off x="5847922" y="1935736"/>
            <a:ext cx="1437461"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a phone call</a:t>
            </a:r>
            <a:endParaRPr sz="1050">
              <a:latin typeface="Calibri"/>
              <a:ea typeface="Calibri"/>
              <a:cs typeface="Calibri"/>
              <a:sym typeface="Calibri"/>
            </a:endParaRPr>
          </a:p>
        </p:txBody>
      </p:sp>
      <p:sp>
        <p:nvSpPr>
          <p:cNvPr id="15" name="Google Shape;319;p45">
            <a:extLst>
              <a:ext uri="{FF2B5EF4-FFF2-40B4-BE49-F238E27FC236}">
                <a16:creationId xmlns:a16="http://schemas.microsoft.com/office/drawing/2014/main" id="{4969DFE0-C0D9-B444-8C3A-190A79044E37}"/>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Tree>
    <p:extLst>
      <p:ext uri="{BB962C8B-B14F-4D97-AF65-F5344CB8AC3E}">
        <p14:creationId xmlns:p14="http://schemas.microsoft.com/office/powerpoint/2010/main" val="23648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25;p46">
            <a:extLst>
              <a:ext uri="{FF2B5EF4-FFF2-40B4-BE49-F238E27FC236}">
                <a16:creationId xmlns:a16="http://schemas.microsoft.com/office/drawing/2014/main" id="{52833398-3BB3-434C-B9A9-4ED981D36C52}"/>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Asynchronous Conversation</a:t>
            </a:r>
            <a:endParaRPr sz="1350">
              <a:latin typeface="Calibri"/>
              <a:ea typeface="Calibri"/>
              <a:cs typeface="Calibri"/>
              <a:sym typeface="Calibri"/>
            </a:endParaRPr>
          </a:p>
        </p:txBody>
      </p:sp>
      <p:sp>
        <p:nvSpPr>
          <p:cNvPr id="3" name="Google Shape;326;p46">
            <a:extLst>
              <a:ext uri="{FF2B5EF4-FFF2-40B4-BE49-F238E27FC236}">
                <a16:creationId xmlns:a16="http://schemas.microsoft.com/office/drawing/2014/main" id="{FD5C64C3-C208-0949-9144-2F6934AB575D}"/>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FCA681A1-5C3F-9940-81C6-B2A88BDA3806}"/>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3042800-8DA0-034E-9EC7-108E9FBBCD54}"/>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an a</a:t>
            </a:r>
            <a:r>
              <a:rPr lang="en-US" sz="1050" b="1">
                <a:latin typeface="Calibri"/>
                <a:ea typeface="Calibri"/>
                <a:cs typeface="Calibri"/>
                <a:sym typeface="Calibri"/>
              </a:rPr>
              <a:t>synchronous conversation</a:t>
            </a:r>
            <a:r>
              <a:rPr lang="en-US" sz="1050">
                <a:latin typeface="Calibri"/>
                <a:ea typeface="Calibri"/>
                <a:cs typeface="Calibri"/>
                <a:sym typeface="Calibri"/>
              </a:rPr>
              <a:t>, the </a:t>
            </a:r>
            <a:r>
              <a:rPr lang="en-US" sz="1050" i="1">
                <a:latin typeface="Calibri"/>
                <a:ea typeface="Calibri"/>
                <a:cs typeface="Calibri"/>
                <a:sym typeface="Calibri"/>
              </a:rPr>
              <a:t>receiver</a:t>
            </a:r>
            <a:r>
              <a:rPr lang="en-US" sz="1050">
                <a:latin typeface="Calibri"/>
                <a:ea typeface="Calibri"/>
                <a:cs typeface="Calibri"/>
                <a:sym typeface="Calibri"/>
              </a:rPr>
              <a:t> does not need to be present at the time the </a:t>
            </a:r>
            <a:r>
              <a:rPr lang="en-US" sz="1050" i="1">
                <a:latin typeface="Calibri"/>
                <a:ea typeface="Calibri"/>
                <a:cs typeface="Calibri"/>
                <a:sym typeface="Calibri"/>
              </a:rPr>
              <a:t>sender</a:t>
            </a:r>
            <a:r>
              <a:rPr lang="en-US" sz="1050">
                <a:latin typeface="Calibri"/>
                <a:ea typeface="Calibri"/>
                <a:cs typeface="Calibri"/>
                <a:sym typeface="Calibri"/>
              </a:rPr>
              <a:t> communicates with them, using </a:t>
            </a:r>
            <a:r>
              <a:rPr lang="en-US" sz="1050" b="1">
                <a:latin typeface="Calibri"/>
                <a:ea typeface="Calibri"/>
                <a:cs typeface="Calibri"/>
                <a:sym typeface="Calibri"/>
              </a:rPr>
              <a:t>store and forward</a:t>
            </a:r>
            <a:r>
              <a:rPr lang="en-US" sz="1050">
                <a:latin typeface="Calibri"/>
                <a:ea typeface="Calibri"/>
                <a:cs typeface="Calibri"/>
                <a:sym typeface="Calibri"/>
              </a:rPr>
              <a:t> to pick up the message later.</a:t>
            </a:r>
            <a:endParaRPr sz="1050">
              <a:latin typeface="Calibri"/>
              <a:ea typeface="Calibri"/>
              <a:cs typeface="Calibri"/>
              <a:sym typeface="Calibri"/>
            </a:endParaRPr>
          </a:p>
        </p:txBody>
      </p:sp>
      <p:cxnSp>
        <p:nvCxnSpPr>
          <p:cNvPr id="6" name="Google Shape;329;p46">
            <a:extLst>
              <a:ext uri="{FF2B5EF4-FFF2-40B4-BE49-F238E27FC236}">
                <a16:creationId xmlns:a16="http://schemas.microsoft.com/office/drawing/2014/main" id="{9FF12560-731F-E447-88D8-5D35F4465A74}"/>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F7F5752A-1470-8642-A16A-9F84D11375F8}"/>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D6E366DF-3469-584B-99DF-9DDC3ABE1365}"/>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2B1E9520-6190-2C4E-BE65-52A5D952CB3F}"/>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03E5345B-6401-3D4C-8348-FC8B8255E65C}"/>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A7436DB0-FAF5-8944-9CFF-234CCF6C53D2}"/>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FA3BDFA3-22E5-EC48-BF55-4B6F24EC3D17}"/>
              </a:ext>
            </a:extLst>
          </p:cNvPr>
          <p:cNvPicPr preferRelativeResize="0"/>
          <p:nvPr/>
        </p:nvPicPr>
        <p:blipFill rotWithShape="1">
          <a:blip r:embed="rId2">
            <a:alphaModFix/>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8CA929B3-84AF-1E46-9A91-84274E88149C}"/>
              </a:ext>
            </a:extLst>
          </p:cNvPr>
          <p:cNvPicPr preferRelativeResize="0"/>
          <p:nvPr/>
        </p:nvPicPr>
        <p:blipFill rotWithShape="1">
          <a:blip r:embed="rId2">
            <a:alphaModFix/>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A845BFA3-3A65-5D44-8FB0-4E692BFFF81E}"/>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snail mail</a:t>
            </a:r>
            <a:endParaRPr sz="1050">
              <a:latin typeface="Calibri"/>
              <a:ea typeface="Calibri"/>
              <a:cs typeface="Calibri"/>
              <a:sym typeface="Calibri"/>
            </a:endParaRPr>
          </a:p>
        </p:txBody>
      </p:sp>
      <p:sp>
        <p:nvSpPr>
          <p:cNvPr id="15" name="Google Shape;340;p46">
            <a:extLst>
              <a:ext uri="{FF2B5EF4-FFF2-40B4-BE49-F238E27FC236}">
                <a16:creationId xmlns:a16="http://schemas.microsoft.com/office/drawing/2014/main" id="{CC2E8BFA-A4F6-024C-B8DB-629EEE071DE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Tree>
    <p:extLst>
      <p:ext uri="{BB962C8B-B14F-4D97-AF65-F5344CB8AC3E}">
        <p14:creationId xmlns:p14="http://schemas.microsoft.com/office/powerpoint/2010/main" val="117473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1;p48">
            <a:extLst>
              <a:ext uri="{FF2B5EF4-FFF2-40B4-BE49-F238E27FC236}">
                <a16:creationId xmlns:a16="http://schemas.microsoft.com/office/drawing/2014/main" id="{2646FD90-DFF3-544E-98DF-58ABC7A0AB15}"/>
              </a:ext>
            </a:extLst>
          </p:cNvPr>
          <p:cNvSpPr/>
          <p:nvPr/>
        </p:nvSpPr>
        <p:spPr>
          <a:xfrm>
            <a:off x="2279535" y="3701697"/>
            <a:ext cx="1641150" cy="1061452"/>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3" name="Google Shape;362;p48">
            <a:extLst>
              <a:ext uri="{FF2B5EF4-FFF2-40B4-BE49-F238E27FC236}">
                <a16:creationId xmlns:a16="http://schemas.microsoft.com/office/drawing/2014/main" id="{6780F2C3-09D5-1F46-9597-47E8FAD77E66}"/>
              </a:ext>
            </a:extLst>
          </p:cNvPr>
          <p:cNvSpPr/>
          <p:nvPr/>
        </p:nvSpPr>
        <p:spPr>
          <a:xfrm>
            <a:off x="5801851" y="3693597"/>
            <a:ext cx="1561115" cy="1061451"/>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cxnSp>
        <p:nvCxnSpPr>
          <p:cNvPr id="4" name="Google Shape;363;p48">
            <a:extLst>
              <a:ext uri="{FF2B5EF4-FFF2-40B4-BE49-F238E27FC236}">
                <a16:creationId xmlns:a16="http://schemas.microsoft.com/office/drawing/2014/main" id="{8EB89B48-2E39-3A46-9693-B21BC89A2CBD}"/>
              </a:ext>
            </a:extLst>
          </p:cNvPr>
          <p:cNvCxnSpPr>
            <a:cxnSpLocks/>
          </p:cNvCxnSpPr>
          <p:nvPr/>
        </p:nvCxnSpPr>
        <p:spPr>
          <a:xfrm>
            <a:off x="4059386" y="3693598"/>
            <a:ext cx="1811224" cy="8099"/>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5" name="Google Shape;364;p48">
            <a:extLst>
              <a:ext uri="{FF2B5EF4-FFF2-40B4-BE49-F238E27FC236}">
                <a16:creationId xmlns:a16="http://schemas.microsoft.com/office/drawing/2014/main" id="{96A0DC2C-0D91-C949-BBE4-D55DD97A45A0}"/>
              </a:ext>
            </a:extLst>
          </p:cNvPr>
          <p:cNvCxnSpPr/>
          <p:nvPr/>
        </p:nvCxnSpPr>
        <p:spPr>
          <a:xfrm rot="10800000">
            <a:off x="4059386" y="3874285"/>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6" name="Google Shape;365;p48">
            <a:extLst>
              <a:ext uri="{FF2B5EF4-FFF2-40B4-BE49-F238E27FC236}">
                <a16:creationId xmlns:a16="http://schemas.microsoft.com/office/drawing/2014/main" id="{ADCD3356-4B13-2246-818F-9F2C462D1050}"/>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Behavioral Integration</a:t>
            </a:r>
            <a:endParaRPr sz="1350">
              <a:latin typeface="Calibri"/>
              <a:ea typeface="Calibri"/>
              <a:cs typeface="Calibri"/>
              <a:sym typeface="Calibri"/>
            </a:endParaRPr>
          </a:p>
        </p:txBody>
      </p:sp>
      <p:sp>
        <p:nvSpPr>
          <p:cNvPr id="7" name="Google Shape;366;p48">
            <a:extLst>
              <a:ext uri="{FF2B5EF4-FFF2-40B4-BE49-F238E27FC236}">
                <a16:creationId xmlns:a16="http://schemas.microsoft.com/office/drawing/2014/main" id="{D4D001C2-DB73-154D-95D8-24AF9E180308}"/>
              </a:ext>
            </a:extLst>
          </p:cNvPr>
          <p:cNvSpPr txBox="1"/>
          <p:nvPr/>
        </p:nvSpPr>
        <p:spPr>
          <a:xfrm>
            <a:off x="4280969" y="3661363"/>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err="1">
                <a:latin typeface="Calibri"/>
                <a:ea typeface="Calibri"/>
                <a:cs typeface="Calibri"/>
                <a:sym typeface="Calibri"/>
              </a:rPr>
              <a:t>myReturn</a:t>
            </a:r>
            <a:r>
              <a:rPr lang="en-US" sz="900" dirty="0">
                <a:latin typeface="Calibri"/>
                <a:ea typeface="Calibri"/>
                <a:cs typeface="Calibri"/>
                <a:sym typeface="Calibri"/>
              </a:rPr>
              <a:t> Foo(</a:t>
            </a:r>
            <a:r>
              <a:rPr lang="en-US" sz="900" dirty="0" err="1">
                <a:latin typeface="Calibri"/>
                <a:ea typeface="Calibri"/>
                <a:cs typeface="Calibri"/>
                <a:sym typeface="Calibri"/>
              </a:rPr>
              <a:t>myVal</a:t>
            </a:r>
            <a:r>
              <a:rPr lang="en-US" sz="900" dirty="0">
                <a:latin typeface="Calibri"/>
                <a:ea typeface="Calibri"/>
                <a:cs typeface="Calibri"/>
                <a:sym typeface="Calibri"/>
              </a:rPr>
              <a:t>)</a:t>
            </a:r>
            <a:endParaRPr sz="900" dirty="0">
              <a:latin typeface="Calibri"/>
              <a:ea typeface="Calibri"/>
              <a:cs typeface="Calibri"/>
              <a:sym typeface="Calibri"/>
            </a:endParaRPr>
          </a:p>
        </p:txBody>
      </p:sp>
      <p:cxnSp>
        <p:nvCxnSpPr>
          <p:cNvPr id="8" name="Google Shape;367;p48">
            <a:extLst>
              <a:ext uri="{FF2B5EF4-FFF2-40B4-BE49-F238E27FC236}">
                <a16:creationId xmlns:a16="http://schemas.microsoft.com/office/drawing/2014/main" id="{F0A5BE8E-C748-5E43-8B78-2EE186226667}"/>
              </a:ext>
            </a:extLst>
          </p:cNvPr>
          <p:cNvCxnSpPr/>
          <p:nvPr/>
        </p:nvCxnSpPr>
        <p:spPr>
          <a:xfrm>
            <a:off x="4056076" y="4167170"/>
            <a:ext cx="1644460"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68;p48">
            <a:extLst>
              <a:ext uri="{FF2B5EF4-FFF2-40B4-BE49-F238E27FC236}">
                <a16:creationId xmlns:a16="http://schemas.microsoft.com/office/drawing/2014/main" id="{84BF1665-6A4F-9C48-8FB4-7E8B21774442}"/>
              </a:ext>
            </a:extLst>
          </p:cNvPr>
          <p:cNvCxnSpPr/>
          <p:nvPr/>
        </p:nvCxnSpPr>
        <p:spPr>
          <a:xfrm rot="10800000">
            <a:off x="4056076" y="4347858"/>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11" name="Google Shape;370;p48">
            <a:extLst>
              <a:ext uri="{FF2B5EF4-FFF2-40B4-BE49-F238E27FC236}">
                <a16:creationId xmlns:a16="http://schemas.microsoft.com/office/drawing/2014/main" id="{1D41A18A-45F5-FE40-ADAE-868BEBD52905}"/>
              </a:ext>
            </a:extLst>
          </p:cNvPr>
          <p:cNvCxnSpPr/>
          <p:nvPr/>
        </p:nvCxnSpPr>
        <p:spPr>
          <a:xfrm>
            <a:off x="4030257" y="464881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12" name="Google Shape;371;p48">
            <a:extLst>
              <a:ext uri="{FF2B5EF4-FFF2-40B4-BE49-F238E27FC236}">
                <a16:creationId xmlns:a16="http://schemas.microsoft.com/office/drawing/2014/main" id="{71D68F62-6F8A-3D46-A2D0-5ADF2578D3C2}"/>
              </a:ext>
            </a:extLst>
          </p:cNvPr>
          <p:cNvCxnSpPr/>
          <p:nvPr/>
        </p:nvCxnSpPr>
        <p:spPr>
          <a:xfrm rot="10800000">
            <a:off x="4030257" y="4829498"/>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4" name="Google Shape;373;p48">
            <a:extLst>
              <a:ext uri="{FF2B5EF4-FFF2-40B4-BE49-F238E27FC236}">
                <a16:creationId xmlns:a16="http://schemas.microsoft.com/office/drawing/2014/main" id="{37FBC261-AE22-5245-ADF3-80D73DC0F7C8}"/>
              </a:ext>
            </a:extLst>
          </p:cNvPr>
          <p:cNvSpPr txBox="1"/>
          <p:nvPr/>
        </p:nvSpPr>
        <p:spPr>
          <a:xfrm>
            <a:off x="2454209" y="2160940"/>
            <a:ext cx="34164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With behavioral integration the receiver exposes an API of parameterized method calls to the sender.</a:t>
            </a:r>
            <a:endParaRPr sz="1350"/>
          </a:p>
          <a:p>
            <a:pPr>
              <a:buClr>
                <a:schemeClr val="dk1"/>
              </a:buClr>
              <a:buSzPts val="1400"/>
            </a:pPr>
            <a:endParaRPr sz="1050">
              <a:latin typeface="Calibri"/>
              <a:ea typeface="Calibri"/>
              <a:cs typeface="Calibri"/>
              <a:sym typeface="Calibri"/>
            </a:endParaRPr>
          </a:p>
          <a:p>
            <a:pPr>
              <a:buClr>
                <a:schemeClr val="dk1"/>
              </a:buClr>
              <a:buSzPts val="1400"/>
            </a:pPr>
            <a:r>
              <a:rPr lang="en-US" sz="1050">
                <a:latin typeface="Calibri"/>
                <a:ea typeface="Calibri"/>
                <a:cs typeface="Calibri"/>
                <a:sym typeface="Calibri"/>
              </a:rPr>
              <a:t>Interaction is usually a request and a response pair</a:t>
            </a:r>
            <a:endParaRPr sz="1050">
              <a:latin typeface="Calibri"/>
              <a:ea typeface="Calibri"/>
              <a:cs typeface="Calibri"/>
              <a:sym typeface="Calibri"/>
            </a:endParaRPr>
          </a:p>
        </p:txBody>
      </p:sp>
      <p:cxnSp>
        <p:nvCxnSpPr>
          <p:cNvPr id="15" name="Google Shape;374;p48">
            <a:extLst>
              <a:ext uri="{FF2B5EF4-FFF2-40B4-BE49-F238E27FC236}">
                <a16:creationId xmlns:a16="http://schemas.microsoft.com/office/drawing/2014/main" id="{21F369FD-1875-0F4D-B779-1BED4FA3AD15}"/>
              </a:ext>
            </a:extLst>
          </p:cNvPr>
          <p:cNvCxnSpPr>
            <a:stCxn id="14" idx="2"/>
          </p:cNvCxnSpPr>
          <p:nvPr/>
        </p:nvCxnSpPr>
        <p:spPr>
          <a:xfrm flipH="1">
            <a:off x="3396509" y="2945748"/>
            <a:ext cx="765900" cy="6574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6" name="Google Shape;375;p48">
            <a:extLst>
              <a:ext uri="{FF2B5EF4-FFF2-40B4-BE49-F238E27FC236}">
                <a16:creationId xmlns:a16="http://schemas.microsoft.com/office/drawing/2014/main" id="{C10C40F7-BAAD-D849-8B28-F4826F9BD858}"/>
              </a:ext>
            </a:extLst>
          </p:cNvPr>
          <p:cNvCxnSpPr>
            <a:stCxn id="14" idx="2"/>
          </p:cNvCxnSpPr>
          <p:nvPr/>
        </p:nvCxnSpPr>
        <p:spPr>
          <a:xfrm>
            <a:off x="4162409" y="2945748"/>
            <a:ext cx="2140650" cy="6574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8" name="Google Shape;366;p48">
            <a:extLst>
              <a:ext uri="{FF2B5EF4-FFF2-40B4-BE49-F238E27FC236}">
                <a16:creationId xmlns:a16="http://schemas.microsoft.com/office/drawing/2014/main" id="{ACBE9258-D6DE-2942-8030-0A6ED723CC55}"/>
              </a:ext>
            </a:extLst>
          </p:cNvPr>
          <p:cNvSpPr txBox="1"/>
          <p:nvPr/>
        </p:nvSpPr>
        <p:spPr>
          <a:xfrm>
            <a:off x="4293801" y="4121008"/>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a:latin typeface="Calibri"/>
                <a:ea typeface="Calibri"/>
                <a:cs typeface="Calibri"/>
                <a:sym typeface="Calibri"/>
              </a:rPr>
              <a:t>myReturn2 Bar(myVal2)</a:t>
            </a:r>
            <a:endParaRPr sz="900" dirty="0">
              <a:latin typeface="Calibri"/>
              <a:ea typeface="Calibri"/>
              <a:cs typeface="Calibri"/>
              <a:sym typeface="Calibri"/>
            </a:endParaRPr>
          </a:p>
        </p:txBody>
      </p:sp>
      <p:sp>
        <p:nvSpPr>
          <p:cNvPr id="19" name="Google Shape;366;p48">
            <a:extLst>
              <a:ext uri="{FF2B5EF4-FFF2-40B4-BE49-F238E27FC236}">
                <a16:creationId xmlns:a16="http://schemas.microsoft.com/office/drawing/2014/main" id="{ACAA54EA-9C08-8748-937D-D6D689E9967D}"/>
              </a:ext>
            </a:extLst>
          </p:cNvPr>
          <p:cNvSpPr txBox="1"/>
          <p:nvPr/>
        </p:nvSpPr>
        <p:spPr>
          <a:xfrm>
            <a:off x="4317003" y="4587061"/>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a:latin typeface="Calibri"/>
                <a:ea typeface="Calibri"/>
                <a:cs typeface="Calibri"/>
                <a:sym typeface="Calibri"/>
              </a:rPr>
              <a:t>myReturn3 Baz(myVal3)</a:t>
            </a:r>
            <a:endParaRPr sz="900" dirty="0">
              <a:latin typeface="Calibri"/>
              <a:ea typeface="Calibri"/>
              <a:cs typeface="Calibri"/>
              <a:sym typeface="Calibri"/>
            </a:endParaRPr>
          </a:p>
        </p:txBody>
      </p:sp>
    </p:spTree>
    <p:extLst>
      <p:ext uri="{BB962C8B-B14F-4D97-AF65-F5344CB8AC3E}">
        <p14:creationId xmlns:p14="http://schemas.microsoft.com/office/powerpoint/2010/main" val="12308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2;p49">
            <a:extLst>
              <a:ext uri="{FF2B5EF4-FFF2-40B4-BE49-F238E27FC236}">
                <a16:creationId xmlns:a16="http://schemas.microsoft.com/office/drawing/2014/main" id="{37BA247B-B39D-724F-AA1C-85F12669B43D}"/>
              </a:ext>
            </a:extLst>
          </p:cNvPr>
          <p:cNvSpPr/>
          <p:nvPr/>
        </p:nvSpPr>
        <p:spPr>
          <a:xfrm>
            <a:off x="2233198" y="3757302"/>
            <a:ext cx="1641150" cy="1061452"/>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3" name="Google Shape;383;p49">
            <a:extLst>
              <a:ext uri="{FF2B5EF4-FFF2-40B4-BE49-F238E27FC236}">
                <a16:creationId xmlns:a16="http://schemas.microsoft.com/office/drawing/2014/main" id="{DDFB12FB-FFBE-0441-9460-048086CCBB70}"/>
              </a:ext>
            </a:extLst>
          </p:cNvPr>
          <p:cNvSpPr/>
          <p:nvPr/>
        </p:nvSpPr>
        <p:spPr>
          <a:xfrm>
            <a:off x="5755513" y="3749202"/>
            <a:ext cx="1561115" cy="1061451"/>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84;p49">
            <a:extLst>
              <a:ext uri="{FF2B5EF4-FFF2-40B4-BE49-F238E27FC236}">
                <a16:creationId xmlns:a16="http://schemas.microsoft.com/office/drawing/2014/main" id="{354E806F-CE37-0244-9E66-88A0DB1CF15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Data Integration</a:t>
            </a:r>
            <a:endParaRPr sz="1350">
              <a:latin typeface="Calibri"/>
              <a:ea typeface="Calibri"/>
              <a:cs typeface="Calibri"/>
              <a:sym typeface="Calibri"/>
            </a:endParaRPr>
          </a:p>
        </p:txBody>
      </p:sp>
      <p:cxnSp>
        <p:nvCxnSpPr>
          <p:cNvPr id="5" name="Google Shape;385;p49">
            <a:extLst>
              <a:ext uri="{FF2B5EF4-FFF2-40B4-BE49-F238E27FC236}">
                <a16:creationId xmlns:a16="http://schemas.microsoft.com/office/drawing/2014/main" id="{709DB3E4-30A8-EB43-AE58-CDC32C1785B5}"/>
              </a:ext>
            </a:extLst>
          </p:cNvPr>
          <p:cNvCxnSpPr/>
          <p:nvPr/>
        </p:nvCxnSpPr>
        <p:spPr>
          <a:xfrm>
            <a:off x="4009739" y="4222775"/>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6" name="Google Shape;386;p49">
            <a:extLst>
              <a:ext uri="{FF2B5EF4-FFF2-40B4-BE49-F238E27FC236}">
                <a16:creationId xmlns:a16="http://schemas.microsoft.com/office/drawing/2014/main" id="{E7990720-C6CE-714D-B585-47A1C241CAD0}"/>
              </a:ext>
            </a:extLst>
          </p:cNvPr>
          <p:cNvSpPr txBox="1"/>
          <p:nvPr/>
        </p:nvSpPr>
        <p:spPr>
          <a:xfrm>
            <a:off x="2407872" y="2216546"/>
            <a:ext cx="34164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With data integration the sender publishes data that the receiver listens for.</a:t>
            </a:r>
            <a:endParaRPr sz="1350"/>
          </a:p>
          <a:p>
            <a:pPr>
              <a:buClr>
                <a:schemeClr val="dk1"/>
              </a:buClr>
              <a:buSzPts val="1400"/>
            </a:pPr>
            <a:endParaRPr sz="1050">
              <a:latin typeface="Calibri"/>
              <a:ea typeface="Calibri"/>
              <a:cs typeface="Calibri"/>
              <a:sym typeface="Calibri"/>
            </a:endParaRPr>
          </a:p>
          <a:p>
            <a:pPr>
              <a:buClr>
                <a:schemeClr val="dk1"/>
              </a:buClr>
              <a:buSzPts val="1400"/>
            </a:pPr>
            <a:r>
              <a:rPr lang="en-US" sz="1050">
                <a:latin typeface="Calibri"/>
                <a:ea typeface="Calibri"/>
                <a:cs typeface="Calibri"/>
                <a:sym typeface="Calibri"/>
              </a:rPr>
              <a:t>Interaction may be </a:t>
            </a:r>
            <a:r>
              <a:rPr lang="en-US" sz="1050" i="1">
                <a:latin typeface="Calibri"/>
                <a:ea typeface="Calibri"/>
                <a:cs typeface="Calibri"/>
                <a:sym typeface="Calibri"/>
              </a:rPr>
              <a:t>fire-and-forget</a:t>
            </a:r>
            <a:r>
              <a:rPr lang="en-US" sz="1050">
                <a:latin typeface="Calibri"/>
                <a:ea typeface="Calibri"/>
                <a:cs typeface="Calibri"/>
                <a:sym typeface="Calibri"/>
              </a:rPr>
              <a:t>.</a:t>
            </a:r>
            <a:endParaRPr sz="1050">
              <a:latin typeface="Calibri"/>
              <a:ea typeface="Calibri"/>
              <a:cs typeface="Calibri"/>
              <a:sym typeface="Calibri"/>
            </a:endParaRPr>
          </a:p>
        </p:txBody>
      </p:sp>
      <p:cxnSp>
        <p:nvCxnSpPr>
          <p:cNvPr id="7" name="Google Shape;387;p49">
            <a:extLst>
              <a:ext uri="{FF2B5EF4-FFF2-40B4-BE49-F238E27FC236}">
                <a16:creationId xmlns:a16="http://schemas.microsoft.com/office/drawing/2014/main" id="{E957DEAC-3F35-764F-94BE-136EF776B1A0}"/>
              </a:ext>
            </a:extLst>
          </p:cNvPr>
          <p:cNvCxnSpPr>
            <a:stCxn id="6" idx="2"/>
          </p:cNvCxnSpPr>
          <p:nvPr/>
        </p:nvCxnSpPr>
        <p:spPr>
          <a:xfrm flipH="1">
            <a:off x="3350172" y="3001354"/>
            <a:ext cx="765900" cy="65744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8" name="Google Shape;388;p49">
            <a:extLst>
              <a:ext uri="{FF2B5EF4-FFF2-40B4-BE49-F238E27FC236}">
                <a16:creationId xmlns:a16="http://schemas.microsoft.com/office/drawing/2014/main" id="{BBB550F4-BF2B-9A4C-9984-4B311AE90509}"/>
              </a:ext>
            </a:extLst>
          </p:cNvPr>
          <p:cNvCxnSpPr>
            <a:stCxn id="6" idx="2"/>
          </p:cNvCxnSpPr>
          <p:nvPr/>
        </p:nvCxnSpPr>
        <p:spPr>
          <a:xfrm>
            <a:off x="4116072" y="3001354"/>
            <a:ext cx="2140650" cy="65744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9" name="Google Shape;389;p49">
            <a:extLst>
              <a:ext uri="{FF2B5EF4-FFF2-40B4-BE49-F238E27FC236}">
                <a16:creationId xmlns:a16="http://schemas.microsoft.com/office/drawing/2014/main" id="{7BC20789-17A1-7543-9F4E-4AD1688D1AB6}"/>
              </a:ext>
            </a:extLst>
          </p:cNvPr>
          <p:cNvSpPr/>
          <p:nvPr/>
        </p:nvSpPr>
        <p:spPr>
          <a:xfrm>
            <a:off x="4478283" y="4445940"/>
            <a:ext cx="446926" cy="416104"/>
          </a:xfrm>
          <a:prstGeom prst="foldedCorner">
            <a:avLst>
              <a:gd name="adj" fmla="val 16667"/>
            </a:avLst>
          </a:prstGeom>
          <a:noFill/>
          <a:ln w="12700" cap="flat" cmpd="sng">
            <a:solidFill>
              <a:schemeClr val="tx1"/>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050">
                <a:latin typeface="Calibri"/>
                <a:ea typeface="Calibri"/>
                <a:cs typeface="Calibri"/>
                <a:sym typeface="Calibri"/>
              </a:rPr>
              <a:t>Foo</a:t>
            </a:r>
            <a:endParaRPr sz="1350"/>
          </a:p>
        </p:txBody>
      </p:sp>
    </p:spTree>
    <p:extLst>
      <p:ext uri="{BB962C8B-B14F-4D97-AF65-F5344CB8AC3E}">
        <p14:creationId xmlns:p14="http://schemas.microsoft.com/office/powerpoint/2010/main" val="25540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5;p47">
            <a:extLst>
              <a:ext uri="{FF2B5EF4-FFF2-40B4-BE49-F238E27FC236}">
                <a16:creationId xmlns:a16="http://schemas.microsoft.com/office/drawing/2014/main" id="{5EE48CAB-C470-A145-9368-84425CCC3CF9}"/>
              </a:ext>
            </a:extLst>
          </p:cNvPr>
          <p:cNvSpPr txBox="1"/>
          <p:nvPr/>
        </p:nvSpPr>
        <p:spPr>
          <a:xfrm>
            <a:off x="229695" y="1115033"/>
            <a:ext cx="5930100" cy="346226"/>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1350">
                <a:solidFill>
                  <a:schemeClr val="tx1"/>
                </a:solidFill>
                <a:latin typeface="Calibri"/>
                <a:ea typeface="Calibri"/>
                <a:cs typeface="Calibri"/>
                <a:sym typeface="Calibri"/>
              </a:rPr>
              <a:t>Temporal Coupling</a:t>
            </a:r>
            <a:endParaRPr sz="1350">
              <a:solidFill>
                <a:schemeClr val="tx1"/>
              </a:solidFill>
              <a:latin typeface="Calibri"/>
              <a:ea typeface="Calibri"/>
              <a:cs typeface="Calibri"/>
              <a:sym typeface="Calibri"/>
            </a:endParaRPr>
          </a:p>
        </p:txBody>
      </p:sp>
      <p:sp>
        <p:nvSpPr>
          <p:cNvPr id="3" name="Google Shape;346;p47">
            <a:extLst>
              <a:ext uri="{FF2B5EF4-FFF2-40B4-BE49-F238E27FC236}">
                <a16:creationId xmlns:a16="http://schemas.microsoft.com/office/drawing/2014/main" id="{01D4A1EC-6736-C749-A283-7082297940D6}"/>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2522FE43-9DBA-AF43-B37B-9EA322C6FD67}"/>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2403B5AB-A3CF-CD4F-969F-0E838E56D3EB}"/>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6D311311-5C7F-234C-B2B8-4B9A11FE1DEA}"/>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67624997-8837-7A41-A6F2-082AA8957389}"/>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D3AF9F77-385C-8E4A-8784-EB119C9F836D}"/>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41383C32-C6F0-0E4A-A58D-CB2D54907173}"/>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22B958A2-DB0D-574A-A3FF-565232277B9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25984FC9-08B8-2B45-960F-53B57669DC5A}"/>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a:solidFill>
                  <a:schemeClr val="tx1"/>
                </a:solidFill>
                <a:latin typeface="Calibri"/>
                <a:ea typeface="Calibri"/>
                <a:cs typeface="Calibri"/>
                <a:sym typeface="Calibri"/>
              </a:rPr>
              <a:t>If both parties must be present to succeed we say they are </a:t>
            </a:r>
            <a:r>
              <a:rPr lang="en-US" sz="1050" i="1">
                <a:solidFill>
                  <a:schemeClr val="tx1"/>
                </a:solidFill>
                <a:latin typeface="Calibri"/>
                <a:ea typeface="Calibri"/>
                <a:cs typeface="Calibri"/>
                <a:sym typeface="Calibri"/>
              </a:rPr>
              <a:t>temporally coupled. </a:t>
            </a:r>
            <a:r>
              <a:rPr lang="en-US" sz="1050">
                <a:solidFill>
                  <a:schemeClr val="tx1"/>
                </a:solidFill>
                <a:latin typeface="Calibri"/>
                <a:ea typeface="Calibri"/>
                <a:cs typeface="Calibri"/>
                <a:sym typeface="Calibri"/>
              </a:rPr>
              <a:t>The availability of one has an impact on the availability of another.</a:t>
            </a:r>
            <a:endParaRPr sz="105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971344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1;p48">
            <a:extLst>
              <a:ext uri="{FF2B5EF4-FFF2-40B4-BE49-F238E27FC236}">
                <a16:creationId xmlns:a16="http://schemas.microsoft.com/office/drawing/2014/main" id="{FC52BDC9-3ED5-EA4E-926E-E7E52B2AFFE1}"/>
              </a:ext>
            </a:extLst>
          </p:cNvPr>
          <p:cNvSpPr/>
          <p:nvPr/>
        </p:nvSpPr>
        <p:spPr>
          <a:xfrm>
            <a:off x="2279535" y="3701697"/>
            <a:ext cx="1641150" cy="1061452"/>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3" name="Google Shape;362;p48">
            <a:extLst>
              <a:ext uri="{FF2B5EF4-FFF2-40B4-BE49-F238E27FC236}">
                <a16:creationId xmlns:a16="http://schemas.microsoft.com/office/drawing/2014/main" id="{623495A0-2D53-8348-A0EF-9CED1A457318}"/>
              </a:ext>
            </a:extLst>
          </p:cNvPr>
          <p:cNvSpPr/>
          <p:nvPr/>
        </p:nvSpPr>
        <p:spPr>
          <a:xfrm>
            <a:off x="5801851" y="3693597"/>
            <a:ext cx="1561115" cy="1061451"/>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cxnSp>
        <p:nvCxnSpPr>
          <p:cNvPr id="4" name="Google Shape;363;p48">
            <a:extLst>
              <a:ext uri="{FF2B5EF4-FFF2-40B4-BE49-F238E27FC236}">
                <a16:creationId xmlns:a16="http://schemas.microsoft.com/office/drawing/2014/main" id="{34CF27C2-0F97-0D49-9136-45A28E3429F4}"/>
              </a:ext>
            </a:extLst>
          </p:cNvPr>
          <p:cNvCxnSpPr>
            <a:cxnSpLocks/>
          </p:cNvCxnSpPr>
          <p:nvPr/>
        </p:nvCxnSpPr>
        <p:spPr>
          <a:xfrm>
            <a:off x="4059386" y="3693598"/>
            <a:ext cx="1811224" cy="8099"/>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5" name="Google Shape;364;p48">
            <a:extLst>
              <a:ext uri="{FF2B5EF4-FFF2-40B4-BE49-F238E27FC236}">
                <a16:creationId xmlns:a16="http://schemas.microsoft.com/office/drawing/2014/main" id="{A33C9A29-2FB0-5A4E-B94E-4B988EFFF002}"/>
              </a:ext>
            </a:extLst>
          </p:cNvPr>
          <p:cNvCxnSpPr/>
          <p:nvPr/>
        </p:nvCxnSpPr>
        <p:spPr>
          <a:xfrm rot="10800000">
            <a:off x="4059386" y="3874285"/>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6" name="Google Shape;366;p48">
            <a:extLst>
              <a:ext uri="{FF2B5EF4-FFF2-40B4-BE49-F238E27FC236}">
                <a16:creationId xmlns:a16="http://schemas.microsoft.com/office/drawing/2014/main" id="{D5B72784-7100-0F4A-A24F-D17A57009A0F}"/>
              </a:ext>
            </a:extLst>
          </p:cNvPr>
          <p:cNvSpPr txBox="1"/>
          <p:nvPr/>
        </p:nvSpPr>
        <p:spPr>
          <a:xfrm>
            <a:off x="4280969" y="3661363"/>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err="1">
                <a:latin typeface="Calibri"/>
                <a:ea typeface="Calibri"/>
                <a:cs typeface="Calibri"/>
                <a:sym typeface="Calibri"/>
              </a:rPr>
              <a:t>myReturn</a:t>
            </a:r>
            <a:r>
              <a:rPr lang="en-US" sz="900" dirty="0">
                <a:latin typeface="Calibri"/>
                <a:ea typeface="Calibri"/>
                <a:cs typeface="Calibri"/>
                <a:sym typeface="Calibri"/>
              </a:rPr>
              <a:t> Foo(</a:t>
            </a:r>
            <a:r>
              <a:rPr lang="en-US" sz="900" dirty="0" err="1">
                <a:latin typeface="Calibri"/>
                <a:ea typeface="Calibri"/>
                <a:cs typeface="Calibri"/>
                <a:sym typeface="Calibri"/>
              </a:rPr>
              <a:t>myVal</a:t>
            </a:r>
            <a:r>
              <a:rPr lang="en-US" sz="900" dirty="0">
                <a:latin typeface="Calibri"/>
                <a:ea typeface="Calibri"/>
                <a:cs typeface="Calibri"/>
                <a:sym typeface="Calibri"/>
              </a:rPr>
              <a:t>)</a:t>
            </a:r>
            <a:endParaRPr sz="900" dirty="0">
              <a:latin typeface="Calibri"/>
              <a:ea typeface="Calibri"/>
              <a:cs typeface="Calibri"/>
              <a:sym typeface="Calibri"/>
            </a:endParaRPr>
          </a:p>
        </p:txBody>
      </p:sp>
      <p:cxnSp>
        <p:nvCxnSpPr>
          <p:cNvPr id="7" name="Google Shape;367;p48">
            <a:extLst>
              <a:ext uri="{FF2B5EF4-FFF2-40B4-BE49-F238E27FC236}">
                <a16:creationId xmlns:a16="http://schemas.microsoft.com/office/drawing/2014/main" id="{3893DF15-6DA8-2548-9ED0-1A83BAAB2DFD}"/>
              </a:ext>
            </a:extLst>
          </p:cNvPr>
          <p:cNvCxnSpPr/>
          <p:nvPr/>
        </p:nvCxnSpPr>
        <p:spPr>
          <a:xfrm>
            <a:off x="4056076" y="4167170"/>
            <a:ext cx="1644460"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8" name="Google Shape;368;p48">
            <a:extLst>
              <a:ext uri="{FF2B5EF4-FFF2-40B4-BE49-F238E27FC236}">
                <a16:creationId xmlns:a16="http://schemas.microsoft.com/office/drawing/2014/main" id="{ECD480FD-8922-5646-9C7C-C34BD416709D}"/>
              </a:ext>
            </a:extLst>
          </p:cNvPr>
          <p:cNvCxnSpPr/>
          <p:nvPr/>
        </p:nvCxnSpPr>
        <p:spPr>
          <a:xfrm rot="10800000">
            <a:off x="4056076" y="4347858"/>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70;p48">
            <a:extLst>
              <a:ext uri="{FF2B5EF4-FFF2-40B4-BE49-F238E27FC236}">
                <a16:creationId xmlns:a16="http://schemas.microsoft.com/office/drawing/2014/main" id="{73C57411-C521-2744-8443-A1EAE29CE0B4}"/>
              </a:ext>
            </a:extLst>
          </p:cNvPr>
          <p:cNvCxnSpPr/>
          <p:nvPr/>
        </p:nvCxnSpPr>
        <p:spPr>
          <a:xfrm>
            <a:off x="4030257" y="464881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10" name="Google Shape;371;p48">
            <a:extLst>
              <a:ext uri="{FF2B5EF4-FFF2-40B4-BE49-F238E27FC236}">
                <a16:creationId xmlns:a16="http://schemas.microsoft.com/office/drawing/2014/main" id="{EA7C22DF-F0E3-F343-AD0A-46DB4D03F5B9}"/>
              </a:ext>
            </a:extLst>
          </p:cNvPr>
          <p:cNvCxnSpPr/>
          <p:nvPr/>
        </p:nvCxnSpPr>
        <p:spPr>
          <a:xfrm rot="10800000">
            <a:off x="4030257" y="4829498"/>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12" name="Google Shape;374;p48">
            <a:extLst>
              <a:ext uri="{FF2B5EF4-FFF2-40B4-BE49-F238E27FC236}">
                <a16:creationId xmlns:a16="http://schemas.microsoft.com/office/drawing/2014/main" id="{72F0FD64-5999-3D43-81C8-28BB9D510E63}"/>
              </a:ext>
            </a:extLst>
          </p:cNvPr>
          <p:cNvCxnSpPr>
            <a:cxnSpLocks/>
          </p:cNvCxnSpPr>
          <p:nvPr/>
        </p:nvCxnSpPr>
        <p:spPr>
          <a:xfrm flipH="1">
            <a:off x="3396509" y="2945966"/>
            <a:ext cx="765900" cy="65722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75;p48">
            <a:extLst>
              <a:ext uri="{FF2B5EF4-FFF2-40B4-BE49-F238E27FC236}">
                <a16:creationId xmlns:a16="http://schemas.microsoft.com/office/drawing/2014/main" id="{8C539AA1-73C1-2B41-9DF1-188656E6753D}"/>
              </a:ext>
            </a:extLst>
          </p:cNvPr>
          <p:cNvCxnSpPr>
            <a:cxnSpLocks/>
          </p:cNvCxnSpPr>
          <p:nvPr/>
        </p:nvCxnSpPr>
        <p:spPr>
          <a:xfrm>
            <a:off x="4162409" y="2945966"/>
            <a:ext cx="2140650" cy="65722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66;p48">
            <a:extLst>
              <a:ext uri="{FF2B5EF4-FFF2-40B4-BE49-F238E27FC236}">
                <a16:creationId xmlns:a16="http://schemas.microsoft.com/office/drawing/2014/main" id="{37E19B18-DD05-3340-BFC0-CBBD1D21D1B3}"/>
              </a:ext>
            </a:extLst>
          </p:cNvPr>
          <p:cNvSpPr txBox="1"/>
          <p:nvPr/>
        </p:nvSpPr>
        <p:spPr>
          <a:xfrm>
            <a:off x="4293801" y="4121008"/>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a:latin typeface="Calibri"/>
                <a:ea typeface="Calibri"/>
                <a:cs typeface="Calibri"/>
                <a:sym typeface="Calibri"/>
              </a:rPr>
              <a:t>myReturn2 Bar(myVal2)</a:t>
            </a:r>
            <a:endParaRPr sz="900" dirty="0">
              <a:latin typeface="Calibri"/>
              <a:ea typeface="Calibri"/>
              <a:cs typeface="Calibri"/>
              <a:sym typeface="Calibri"/>
            </a:endParaRPr>
          </a:p>
        </p:txBody>
      </p:sp>
      <p:sp>
        <p:nvSpPr>
          <p:cNvPr id="15" name="Google Shape;366;p48">
            <a:extLst>
              <a:ext uri="{FF2B5EF4-FFF2-40B4-BE49-F238E27FC236}">
                <a16:creationId xmlns:a16="http://schemas.microsoft.com/office/drawing/2014/main" id="{8E7FA275-C6D5-2D4C-A656-A58A9A9BFC3F}"/>
              </a:ext>
            </a:extLst>
          </p:cNvPr>
          <p:cNvSpPr txBox="1"/>
          <p:nvPr/>
        </p:nvSpPr>
        <p:spPr>
          <a:xfrm>
            <a:off x="4317003" y="4587061"/>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a:latin typeface="Calibri"/>
                <a:ea typeface="Calibri"/>
                <a:cs typeface="Calibri"/>
                <a:sym typeface="Calibri"/>
              </a:rPr>
              <a:t>myReturn2 Baz(myVal2)</a:t>
            </a:r>
            <a:endParaRPr sz="900" dirty="0">
              <a:latin typeface="Calibri"/>
              <a:ea typeface="Calibri"/>
              <a:cs typeface="Calibri"/>
              <a:sym typeface="Calibri"/>
            </a:endParaRPr>
          </a:p>
        </p:txBody>
      </p:sp>
      <p:sp>
        <p:nvSpPr>
          <p:cNvPr id="16" name="Google Shape;400;p50">
            <a:extLst>
              <a:ext uri="{FF2B5EF4-FFF2-40B4-BE49-F238E27FC236}">
                <a16:creationId xmlns:a16="http://schemas.microsoft.com/office/drawing/2014/main" id="{3D662488-0515-6E47-B36C-8045079A76B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Behavioral Coupling</a:t>
            </a:r>
            <a:endParaRPr sz="1350" dirty="0">
              <a:latin typeface="Calibri"/>
              <a:ea typeface="Calibri"/>
              <a:cs typeface="Calibri"/>
              <a:sym typeface="Calibri"/>
            </a:endParaRPr>
          </a:p>
        </p:txBody>
      </p:sp>
      <p:sp>
        <p:nvSpPr>
          <p:cNvPr id="17" name="Google Shape;408;p50">
            <a:extLst>
              <a:ext uri="{FF2B5EF4-FFF2-40B4-BE49-F238E27FC236}">
                <a16:creationId xmlns:a16="http://schemas.microsoft.com/office/drawing/2014/main" id="{D8FFBFBD-21E0-144B-9328-ED3D4DA8AF5D}"/>
              </a:ext>
            </a:extLst>
          </p:cNvPr>
          <p:cNvSpPr txBox="1"/>
          <p:nvPr/>
        </p:nvSpPr>
        <p:spPr>
          <a:xfrm>
            <a:off x="2278126" y="1651224"/>
            <a:ext cx="3416400"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Where two systems use behavioral integration, they are coupled by the set of calls in the interaction. We find it hard to change who we talk to; we find it hard to change how we talk about something.</a:t>
            </a:r>
            <a:endParaRPr sz="1350"/>
          </a:p>
          <a:p>
            <a:pPr>
              <a:buClr>
                <a:schemeClr val="dk1"/>
              </a:buClr>
              <a:buSzPts val="1400"/>
            </a:pPr>
            <a:endParaRPr sz="1050">
              <a:latin typeface="Calibri"/>
              <a:ea typeface="Calibri"/>
              <a:cs typeface="Calibri"/>
              <a:sym typeface="Calibri"/>
            </a:endParaRPr>
          </a:p>
          <a:p>
            <a:pPr>
              <a:buClr>
                <a:schemeClr val="dk1"/>
              </a:buClr>
              <a:buSzPts val="1400"/>
            </a:pPr>
            <a:r>
              <a:rPr lang="en-US" sz="1050">
                <a:latin typeface="Calibri"/>
                <a:ea typeface="Calibri"/>
                <a:cs typeface="Calibri"/>
                <a:sym typeface="Calibri"/>
              </a:rPr>
              <a:t>We say such systems are </a:t>
            </a:r>
            <a:r>
              <a:rPr lang="en-US" sz="1050" b="1">
                <a:latin typeface="Calibri"/>
                <a:ea typeface="Calibri"/>
                <a:cs typeface="Calibri"/>
                <a:sym typeface="Calibri"/>
              </a:rPr>
              <a:t>behaviorally coupled</a:t>
            </a:r>
            <a:endParaRPr sz="1050" b="1">
              <a:latin typeface="Calibri"/>
              <a:ea typeface="Calibri"/>
              <a:cs typeface="Calibri"/>
              <a:sym typeface="Calibri"/>
            </a:endParaRPr>
          </a:p>
        </p:txBody>
      </p:sp>
    </p:spTree>
    <p:extLst>
      <p:ext uri="{BB962C8B-B14F-4D97-AF65-F5344CB8AC3E}">
        <p14:creationId xmlns:p14="http://schemas.microsoft.com/office/powerpoint/2010/main" val="375518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Integration</a:t>
            </a:r>
          </a:p>
        </p:txBody>
      </p:sp>
      <p:sp>
        <p:nvSpPr>
          <p:cNvPr id="10" name="Rectangle 9">
            <a:extLst>
              <a:ext uri="{FF2B5EF4-FFF2-40B4-BE49-F238E27FC236}">
                <a16:creationId xmlns:a16="http://schemas.microsoft.com/office/drawing/2014/main" id="{0529DDF4-290E-B348-BF65-BA93033952A7}"/>
              </a:ext>
            </a:extLst>
          </p:cNvPr>
          <p:cNvSpPr/>
          <p:nvPr/>
        </p:nvSpPr>
        <p:spPr>
          <a:xfrm>
            <a:off x="1305838" y="4478839"/>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853319" y="4522679"/>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028151"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00207" y="2080881"/>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Integration</a:t>
            </a:r>
          </a:p>
        </p:txBody>
      </p:sp>
      <p:sp>
        <p:nvSpPr>
          <p:cNvPr id="11" name="TextBox 10">
            <a:extLst>
              <a:ext uri="{FF2B5EF4-FFF2-40B4-BE49-F238E27FC236}">
                <a16:creationId xmlns:a16="http://schemas.microsoft.com/office/drawing/2014/main" id="{44C485FA-BBFB-084B-A0D4-61A33E4281DB}"/>
              </a:ext>
            </a:extLst>
          </p:cNvPr>
          <p:cNvSpPr txBox="1"/>
          <p:nvPr/>
        </p:nvSpPr>
        <p:spPr>
          <a:xfrm>
            <a:off x="244256" y="363180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Behavioral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305838" y="4478839"/>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817308" y="447883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046940" y="4478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8538" y="2112056"/>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5" name="TextBox 4">
            <a:extLst>
              <a:ext uri="{FF2B5EF4-FFF2-40B4-BE49-F238E27FC236}">
                <a16:creationId xmlns:a16="http://schemas.microsoft.com/office/drawing/2014/main" id="{29F5B960-DC99-3D47-AB2D-B070C611B6D5}"/>
              </a:ext>
            </a:extLst>
          </p:cNvPr>
          <p:cNvSpPr txBox="1"/>
          <p:nvPr/>
        </p:nvSpPr>
        <p:spPr>
          <a:xfrm>
            <a:off x="244257" y="2911366"/>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Behavioral Integration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6" y="363180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Behavioral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4389701"/>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531303"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857483"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84551" y="203156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Integration</a:t>
            </a:r>
          </a:p>
        </p:txBody>
      </p:sp>
      <p:sp>
        <p:nvSpPr>
          <p:cNvPr id="6" name="Rectangle 5">
            <a:extLst>
              <a:ext uri="{FF2B5EF4-FFF2-40B4-BE49-F238E27FC236}">
                <a16:creationId xmlns:a16="http://schemas.microsoft.com/office/drawing/2014/main" id="{97FCE274-B742-4B4F-8227-D4028BA27C8A}"/>
              </a:ext>
            </a:extLst>
          </p:cNvPr>
          <p:cNvSpPr/>
          <p:nvPr/>
        </p:nvSpPr>
        <p:spPr>
          <a:xfrm>
            <a:off x="1972849" y="388228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165937"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54019" y="2074476"/>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3.Request driven architectures</a:t>
            </a:r>
          </a:p>
        </p:txBody>
      </p:sp>
      <p:sp>
        <p:nvSpPr>
          <p:cNvPr id="5" name="Text Placeholder 4"/>
          <p:cNvSpPr>
            <a:spLocks noGrp="1"/>
          </p:cNvSpPr>
          <p:nvPr>
            <p:ph type="body" idx="1"/>
          </p:nvPr>
        </p:nvSpPr>
        <p:spPr/>
        <p:txBody>
          <a:bodyPr/>
          <a:lstStyle/>
          <a:p>
            <a:r>
              <a:rPr lang="en-US" dirty="0"/>
              <a:t>Integrating using RPC or REST</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39</a:t>
            </a:fld>
            <a:endParaRPr lang="en-US"/>
          </a:p>
        </p:txBody>
      </p:sp>
    </p:spTree>
    <p:extLst>
      <p:ext uri="{BB962C8B-B14F-4D97-AF65-F5344CB8AC3E}">
        <p14:creationId xmlns:p14="http://schemas.microsoft.com/office/powerpoint/2010/main" val="113028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Agenda</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Request Driven Architectures</a:t>
            </a:r>
          </a:p>
          <a:p>
            <a:r>
              <a:rPr lang="en-US" sz="2400" dirty="0"/>
              <a:t>Event Driven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40</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56168"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4FFC75-05AA-B64C-9FEC-5EB22AFE8037}"/>
              </a:ext>
            </a:extLst>
          </p:cNvPr>
          <p:cNvCxnSpPr>
            <a:cxnSpLocks/>
            <a:stCxn id="8" idx="2"/>
          </p:cNvCxnSpPr>
          <p:nvPr/>
        </p:nvCxnSpPr>
        <p:spPr>
          <a:xfrm>
            <a:off x="1204415" y="3618036"/>
            <a:ext cx="3004680" cy="7684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72215"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p:cNvCxnSpPr>
          <p:nvPr/>
        </p:nvCxnSpPr>
        <p:spPr>
          <a:xfrm flipH="1" flipV="1">
            <a:off x="4250290" y="3959011"/>
            <a:ext cx="275794" cy="150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flipH="1" flipV="1">
            <a:off x="1195754" y="3560269"/>
            <a:ext cx="2535589" cy="264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F85FD57-BFC0-2D45-81E1-E700B5F02964}"/>
              </a:ext>
            </a:extLst>
          </p:cNvPr>
          <p:cNvCxnSpPr>
            <a:cxnSpLocks/>
          </p:cNvCxnSpPr>
          <p:nvPr/>
        </p:nvCxnSpPr>
        <p:spPr>
          <a:xfrm flipV="1">
            <a:off x="1585381" y="3202018"/>
            <a:ext cx="1211758" cy="624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9836EAE-B522-CD48-8C8B-710B2AEA2261}"/>
              </a:ext>
            </a:extLst>
          </p:cNvPr>
          <p:cNvCxnSpPr>
            <a:cxnSpLocks/>
          </p:cNvCxnSpPr>
          <p:nvPr/>
        </p:nvCxnSpPr>
        <p:spPr>
          <a:xfrm flipH="1">
            <a:off x="4934906" y="3588585"/>
            <a:ext cx="1144227" cy="672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00C54B9-A8B4-B64F-85A8-4E747B807B27}"/>
              </a:ext>
            </a:extLst>
          </p:cNvPr>
          <p:cNvCxnSpPr>
            <a:cxnSpLocks/>
          </p:cNvCxnSpPr>
          <p:nvPr/>
        </p:nvCxnSpPr>
        <p:spPr>
          <a:xfrm>
            <a:off x="913804" y="3451180"/>
            <a:ext cx="4580121" cy="1809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57EB117-C6E1-3C4A-A1FD-57E435CF145E}"/>
              </a:ext>
            </a:extLst>
          </p:cNvPr>
          <p:cNvCxnSpPr>
            <a:cxnSpLocks/>
          </p:cNvCxnSpPr>
          <p:nvPr/>
        </p:nvCxnSpPr>
        <p:spPr>
          <a:xfrm>
            <a:off x="769175" y="3335345"/>
            <a:ext cx="6281975" cy="75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507831"/>
          </a:xfrm>
          <a:prstGeom prst="rect">
            <a:avLst/>
          </a:prstGeom>
          <a:noFill/>
        </p:spPr>
        <p:txBody>
          <a:bodyPr wrap="square" rtlCol="0">
            <a:spAutoFit/>
          </a:bodyPr>
          <a:lstStyle/>
          <a:p>
            <a:r>
              <a:rPr lang="en-US" sz="1350" dirty="0"/>
              <a:t>{POST: New Booking}</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Booking}</a:t>
            </a:r>
          </a:p>
        </p:txBody>
      </p:sp>
      <p:sp>
        <p:nvSpPr>
          <p:cNvPr id="33" name="TextBox 32">
            <a:extLst>
              <a:ext uri="{FF2B5EF4-FFF2-40B4-BE49-F238E27FC236}">
                <a16:creationId xmlns:a16="http://schemas.microsoft.com/office/drawing/2014/main" id="{E120028E-554C-934F-9510-B17F10E10644}"/>
              </a:ext>
            </a:extLst>
          </p:cNvPr>
          <p:cNvSpPr txBox="1"/>
          <p:nvPr/>
        </p:nvSpPr>
        <p:spPr>
          <a:xfrm>
            <a:off x="2077149" y="4026386"/>
            <a:ext cx="1844090" cy="253916"/>
          </a:xfrm>
          <a:prstGeom prst="rect">
            <a:avLst/>
          </a:prstGeom>
          <a:noFill/>
        </p:spPr>
        <p:txBody>
          <a:bodyPr wrap="square" rtlCol="0">
            <a:spAutoFit/>
          </a:bodyPr>
          <a:lstStyle/>
          <a:p>
            <a:r>
              <a:rPr lang="en-US" sz="1050" dirty="0"/>
              <a:t>{Write New Booking}</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3885659" y="3728178"/>
            <a:ext cx="1844090" cy="253916"/>
          </a:xfrm>
          <a:prstGeom prst="rect">
            <a:avLst/>
          </a:prstGeom>
          <a:noFill/>
        </p:spPr>
        <p:txBody>
          <a:bodyPr wrap="square" rtlCol="0">
            <a:spAutoFit/>
          </a:bodyPr>
          <a:lstStyle/>
          <a:p>
            <a:r>
              <a:rPr lang="en-US" sz="1050" dirty="0"/>
              <a:t>{Create Account Objects}</a:t>
            </a:r>
          </a:p>
        </p:txBody>
      </p:sp>
      <p:sp>
        <p:nvSpPr>
          <p:cNvPr id="39" name="TextBox 38">
            <a:extLst>
              <a:ext uri="{FF2B5EF4-FFF2-40B4-BE49-F238E27FC236}">
                <a16:creationId xmlns:a16="http://schemas.microsoft.com/office/drawing/2014/main" id="{DD7F7908-2548-B147-AADC-4ED80B4DE6CE}"/>
              </a:ext>
            </a:extLst>
          </p:cNvPr>
          <p:cNvSpPr txBox="1"/>
          <p:nvPr/>
        </p:nvSpPr>
        <p:spPr>
          <a:xfrm>
            <a:off x="2122862" y="3702673"/>
            <a:ext cx="1844090" cy="253916"/>
          </a:xfrm>
          <a:prstGeom prst="rect">
            <a:avLst/>
          </a:prstGeom>
          <a:noFill/>
        </p:spPr>
        <p:txBody>
          <a:bodyPr wrap="square" rtlCol="0">
            <a:spAutoFit/>
          </a:bodyPr>
          <a:lstStyle/>
          <a:p>
            <a:r>
              <a:rPr lang="en-US" sz="1050" dirty="0"/>
              <a:t>{Get CC Details}</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99990" y="2945231"/>
            <a:ext cx="1844090" cy="253916"/>
          </a:xfrm>
          <a:prstGeom prst="rect">
            <a:avLst/>
          </a:prstGeom>
          <a:noFill/>
        </p:spPr>
        <p:txBody>
          <a:bodyPr wrap="square" rtlCol="0">
            <a:spAutoFit/>
          </a:bodyPr>
          <a:lstStyle/>
          <a:p>
            <a:r>
              <a:rPr lang="en-US" sz="1050" dirty="0"/>
              <a:t>{Take Payment}</a:t>
            </a:r>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036615" y="3412421"/>
            <a:ext cx="1844090" cy="253916"/>
          </a:xfrm>
          <a:prstGeom prst="rect">
            <a:avLst/>
          </a:prstGeom>
          <a:noFill/>
        </p:spPr>
        <p:txBody>
          <a:bodyPr wrap="square" rtlCol="0">
            <a:spAutoFit/>
          </a:bodyPr>
          <a:lstStyle/>
          <a:p>
            <a:r>
              <a:rPr lang="en-US" sz="1050" dirty="0"/>
              <a:t>{Ready Housekeeping}</a:t>
            </a:r>
          </a:p>
        </p:txBody>
      </p:sp>
      <p:cxnSp>
        <p:nvCxnSpPr>
          <p:cNvPr id="58" name="Straight Arrow Connector 57">
            <a:extLst>
              <a:ext uri="{FF2B5EF4-FFF2-40B4-BE49-F238E27FC236}">
                <a16:creationId xmlns:a16="http://schemas.microsoft.com/office/drawing/2014/main" id="{DA309B78-7582-D846-A3D8-6B60D0EAFFCD}"/>
              </a:ext>
            </a:extLst>
          </p:cNvPr>
          <p:cNvCxnSpPr>
            <a:cxnSpLocks/>
          </p:cNvCxnSpPr>
          <p:nvPr/>
        </p:nvCxnSpPr>
        <p:spPr>
          <a:xfrm flipH="1" flipV="1">
            <a:off x="6974016" y="1443409"/>
            <a:ext cx="487442" cy="15085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D0CB682-68AB-774A-804B-96FDC39CEDD6}"/>
              </a:ext>
            </a:extLst>
          </p:cNvPr>
          <p:cNvSpPr txBox="1"/>
          <p:nvPr/>
        </p:nvSpPr>
        <p:spPr>
          <a:xfrm>
            <a:off x="6455365" y="1837982"/>
            <a:ext cx="1844090" cy="253916"/>
          </a:xfrm>
          <a:prstGeom prst="rect">
            <a:avLst/>
          </a:prstGeom>
          <a:noFill/>
        </p:spPr>
        <p:txBody>
          <a:bodyPr wrap="square" rtlCol="0">
            <a:spAutoFit/>
          </a:bodyPr>
          <a:lstStyle/>
          <a:p>
            <a:r>
              <a:rPr lang="en-US" sz="1050" dirty="0"/>
              <a:t>{Call Channels}</a:t>
            </a:r>
          </a:p>
        </p:txBody>
      </p:sp>
      <p:cxnSp>
        <p:nvCxnSpPr>
          <p:cNvPr id="62" name="Straight Arrow Connector 61">
            <a:extLst>
              <a:ext uri="{FF2B5EF4-FFF2-40B4-BE49-F238E27FC236}">
                <a16:creationId xmlns:a16="http://schemas.microsoft.com/office/drawing/2014/main" id="{66270837-7DBE-A746-89C0-018A58A59622}"/>
              </a:ext>
            </a:extLst>
          </p:cNvPr>
          <p:cNvCxnSpPr>
            <a:cxnSpLocks/>
          </p:cNvCxnSpPr>
          <p:nvPr/>
        </p:nvCxnSpPr>
        <p:spPr>
          <a:xfrm flipH="1">
            <a:off x="4934906" y="3708722"/>
            <a:ext cx="1992772" cy="677727"/>
          </a:xfrm>
          <a:prstGeom prst="straightConnector1">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240E6C5-38E7-2744-92E5-6B732081E188}"/>
              </a:ext>
            </a:extLst>
          </p:cNvPr>
          <p:cNvSpPr txBox="1"/>
          <p:nvPr/>
        </p:nvSpPr>
        <p:spPr>
          <a:xfrm>
            <a:off x="5882898" y="3991282"/>
            <a:ext cx="1844090" cy="253916"/>
          </a:xfrm>
          <a:prstGeom prst="rect">
            <a:avLst/>
          </a:prstGeom>
          <a:noFill/>
        </p:spPr>
        <p:txBody>
          <a:bodyPr wrap="square" rtlCol="0">
            <a:spAutoFit/>
          </a:bodyPr>
          <a:lstStyle/>
          <a:p>
            <a:r>
              <a:rPr lang="en-US" sz="1050" dirty="0"/>
              <a:t>{Get Channels}</a:t>
            </a:r>
          </a:p>
        </p:txBody>
      </p:sp>
      <p:cxnSp>
        <p:nvCxnSpPr>
          <p:cNvPr id="65" name="Straight Arrow Connector 64">
            <a:extLst>
              <a:ext uri="{FF2B5EF4-FFF2-40B4-BE49-F238E27FC236}">
                <a16:creationId xmlns:a16="http://schemas.microsoft.com/office/drawing/2014/main" id="{D9C10A21-62B6-0442-9394-05C00B9B1C98}"/>
              </a:ext>
            </a:extLst>
          </p:cNvPr>
          <p:cNvCxnSpPr>
            <a:cxnSpLocks/>
            <a:endCxn id="53" idx="1"/>
          </p:cNvCxnSpPr>
          <p:nvPr/>
        </p:nvCxnSpPr>
        <p:spPr>
          <a:xfrm>
            <a:off x="745193" y="3540125"/>
            <a:ext cx="3517604" cy="7193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7CBE405-F40B-934E-8D94-F4A968121074}"/>
              </a:ext>
            </a:extLst>
          </p:cNvPr>
          <p:cNvSpPr txBox="1"/>
          <p:nvPr/>
        </p:nvSpPr>
        <p:spPr>
          <a:xfrm>
            <a:off x="269378" y="3739097"/>
            <a:ext cx="1844090" cy="253916"/>
          </a:xfrm>
          <a:prstGeom prst="rect">
            <a:avLst/>
          </a:prstGeom>
          <a:noFill/>
        </p:spPr>
        <p:txBody>
          <a:bodyPr wrap="square" rtlCol="0">
            <a:spAutoFit/>
          </a:bodyPr>
          <a:lstStyle/>
          <a:p>
            <a:r>
              <a:rPr lang="en-US" sz="1050" dirty="0"/>
              <a:t>{Update Booking}</a:t>
            </a:r>
          </a:p>
        </p:txBody>
      </p:sp>
      <p:sp>
        <p:nvSpPr>
          <p:cNvPr id="67" name="TextBox 66">
            <a:extLst>
              <a:ext uri="{FF2B5EF4-FFF2-40B4-BE49-F238E27FC236}">
                <a16:creationId xmlns:a16="http://schemas.microsoft.com/office/drawing/2014/main" id="{87730539-4059-8241-8CCC-5D820AECC54B}"/>
              </a:ext>
            </a:extLst>
          </p:cNvPr>
          <p:cNvSpPr txBox="1"/>
          <p:nvPr/>
        </p:nvSpPr>
        <p:spPr>
          <a:xfrm>
            <a:off x="5049847" y="3667877"/>
            <a:ext cx="1844090" cy="253916"/>
          </a:xfrm>
          <a:prstGeom prst="rect">
            <a:avLst/>
          </a:prstGeom>
          <a:noFill/>
        </p:spPr>
        <p:txBody>
          <a:bodyPr wrap="square" rtlCol="0">
            <a:spAutoFit/>
          </a:bodyPr>
          <a:lstStyle/>
          <a:p>
            <a:r>
              <a:rPr lang="en-US" sz="1050" dirty="0"/>
              <a:t>{Write Housekeeping}</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746560" y="3009986"/>
            <a:ext cx="1844090" cy="253916"/>
          </a:xfrm>
          <a:prstGeom prst="rect">
            <a:avLst/>
          </a:prstGeom>
          <a:noFill/>
        </p:spPr>
        <p:txBody>
          <a:bodyPr wrap="square" rtlCol="0">
            <a:spAutoFit/>
          </a:bodyPr>
          <a:lstStyle/>
          <a:p>
            <a:r>
              <a:rPr lang="en-US" sz="1050" dirty="0"/>
              <a:t>{Inform Channels}</a:t>
            </a:r>
          </a:p>
        </p:txBody>
      </p:sp>
    </p:spTree>
    <p:extLst>
      <p:ext uri="{BB962C8B-B14F-4D97-AF65-F5344CB8AC3E}">
        <p14:creationId xmlns:p14="http://schemas.microsoft.com/office/powerpoint/2010/main" val="151096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3" grpId="0"/>
      <p:bldP spid="35" grpId="0"/>
      <p:bldP spid="36" grpId="0"/>
      <p:bldP spid="39" grpId="0"/>
      <p:bldP spid="40" grpId="0"/>
      <p:bldP spid="46" grpId="0"/>
      <p:bldP spid="48" grpId="0"/>
      <p:bldP spid="60" grpId="0"/>
      <p:bldP spid="63" grpId="0"/>
      <p:bldP spid="66" grpId="0"/>
      <p:bldP spid="67" grpId="0"/>
      <p:bldP spid="67" grpId="1"/>
      <p:bldP spid="6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4537" y="263944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286319" y="263943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68625" y="260012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423579" y="2600121"/>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703979"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468330"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736153"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90456"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5765705" y="3995607"/>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stCxn id="2" idx="0"/>
            <a:endCxn id="20" idx="1"/>
          </p:cNvCxnSpPr>
          <p:nvPr/>
        </p:nvCxnSpPr>
        <p:spPr>
          <a:xfrm>
            <a:off x="1165751" y="2759200"/>
            <a:ext cx="1302579" cy="1500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8B5239-0165-C140-A27A-F607D18149B7}"/>
              </a:ext>
            </a:extLst>
          </p:cNvPr>
          <p:cNvCxnSpPr>
            <a:cxnSpLocks/>
            <a:stCxn id="2" idx="0"/>
            <a:endCxn id="21" idx="0"/>
          </p:cNvCxnSpPr>
          <p:nvPr/>
        </p:nvCxnSpPr>
        <p:spPr>
          <a:xfrm>
            <a:off x="1165751" y="2759200"/>
            <a:ext cx="50321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EEE0-FC38-E748-AAE4-E24BAD580EC4}"/>
              </a:ext>
            </a:extLst>
          </p:cNvPr>
          <p:cNvCxnSpPr>
            <a:cxnSpLocks/>
          </p:cNvCxnSpPr>
          <p:nvPr/>
        </p:nvCxnSpPr>
        <p:spPr>
          <a:xfrm>
            <a:off x="853964" y="2728496"/>
            <a:ext cx="6795872" cy="357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Request Driven Architecture</a:t>
            </a:r>
          </a:p>
        </p:txBody>
      </p:sp>
      <p:sp>
        <p:nvSpPr>
          <p:cNvPr id="6" name="Slide Number Placeholder 5">
            <a:extLst>
              <a:ext uri="{FF2B5EF4-FFF2-40B4-BE49-F238E27FC236}">
                <a16:creationId xmlns:a16="http://schemas.microsoft.com/office/drawing/2014/main" id="{3E972A0E-373E-134B-82CC-B4263091772B}"/>
              </a:ext>
            </a:extLst>
          </p:cNvPr>
          <p:cNvSpPr>
            <a:spLocks noGrp="1"/>
          </p:cNvSpPr>
          <p:nvPr>
            <p:ph type="sldNum" sz="quarter" idx="12"/>
          </p:nvPr>
        </p:nvSpPr>
        <p:spPr/>
        <p:txBody>
          <a:bodyPr/>
          <a:lstStyle/>
          <a:p>
            <a:fld id="{AA792DF1-A555-43FA-AD2F-E7EC51E120F1}" type="slidenum">
              <a:rPr lang="en-GB" smtClean="0"/>
              <a:t>41</a:t>
            </a:fld>
            <a:endParaRPr lang="en-GB"/>
          </a:p>
        </p:txBody>
      </p:sp>
      <p:sp>
        <p:nvSpPr>
          <p:cNvPr id="27" name="Rectangle 26">
            <a:extLst>
              <a:ext uri="{FF2B5EF4-FFF2-40B4-BE49-F238E27FC236}">
                <a16:creationId xmlns:a16="http://schemas.microsoft.com/office/drawing/2014/main" id="{B44D8CE5-51C7-9648-8160-A268A0619F49}"/>
              </a:ext>
            </a:extLst>
          </p:cNvPr>
          <p:cNvSpPr/>
          <p:nvPr/>
        </p:nvSpPr>
        <p:spPr>
          <a:xfrm>
            <a:off x="3961712" y="2650225"/>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29" name="TextBox 28">
            <a:extLst>
              <a:ext uri="{FF2B5EF4-FFF2-40B4-BE49-F238E27FC236}">
                <a16:creationId xmlns:a16="http://schemas.microsoft.com/office/drawing/2014/main" id="{7BCE58C7-55C7-264C-8CA3-426CC2EFA611}"/>
              </a:ext>
            </a:extLst>
          </p:cNvPr>
          <p:cNvSpPr txBox="1"/>
          <p:nvPr/>
        </p:nvSpPr>
        <p:spPr>
          <a:xfrm>
            <a:off x="4129241" y="2809305"/>
            <a:ext cx="923544"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37" name="Straight Arrow Connector 36">
            <a:extLst>
              <a:ext uri="{FF2B5EF4-FFF2-40B4-BE49-F238E27FC236}">
                <a16:creationId xmlns:a16="http://schemas.microsoft.com/office/drawing/2014/main" id="{1C50768E-904C-9B43-A0EB-63EA339AEF5E}"/>
              </a:ext>
            </a:extLst>
          </p:cNvPr>
          <p:cNvCxnSpPr>
            <a:cxnSpLocks/>
          </p:cNvCxnSpPr>
          <p:nvPr/>
        </p:nvCxnSpPr>
        <p:spPr>
          <a:xfrm>
            <a:off x="853963" y="2759200"/>
            <a:ext cx="3854462" cy="327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5A2C79-57A0-1041-A584-885C632B03DD}"/>
              </a:ext>
            </a:extLst>
          </p:cNvPr>
          <p:cNvCxnSpPr>
            <a:cxnSpLocks/>
          </p:cNvCxnSpPr>
          <p:nvPr/>
        </p:nvCxnSpPr>
        <p:spPr>
          <a:xfrm flipV="1">
            <a:off x="8095785" y="1934131"/>
            <a:ext cx="802633" cy="131087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E494E6-C965-A140-A93A-22FA3DAA13FF}"/>
              </a:ext>
            </a:extLst>
          </p:cNvPr>
          <p:cNvCxnSpPr>
            <a:cxnSpLocks/>
          </p:cNvCxnSpPr>
          <p:nvPr/>
        </p:nvCxnSpPr>
        <p:spPr>
          <a:xfrm flipH="1" flipV="1">
            <a:off x="1793997" y="1867941"/>
            <a:ext cx="1070839" cy="143772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12">
            <a:extLst>
              <a:ext uri="{FF2B5EF4-FFF2-40B4-BE49-F238E27FC236}">
                <a16:creationId xmlns:a16="http://schemas.microsoft.com/office/drawing/2014/main" id="{59193E56-CECF-C94F-A9F5-C397B836C737}"/>
              </a:ext>
            </a:extLst>
          </p:cNvPr>
          <p:cNvSpPr/>
          <p:nvPr/>
        </p:nvSpPr>
        <p:spPr>
          <a:xfrm>
            <a:off x="2471319" y="4043317"/>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8" name="Flowchart: Magnetic Disk 12">
            <a:extLst>
              <a:ext uri="{FF2B5EF4-FFF2-40B4-BE49-F238E27FC236}">
                <a16:creationId xmlns:a16="http://schemas.microsoft.com/office/drawing/2014/main" id="{76BBBF1B-4FA3-4944-859B-B19F61B18196}"/>
              </a:ext>
            </a:extLst>
          </p:cNvPr>
          <p:cNvSpPr/>
          <p:nvPr/>
        </p:nvSpPr>
        <p:spPr>
          <a:xfrm>
            <a:off x="4147837" y="4020661"/>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9" name="Flowchart: Magnetic Disk 12">
            <a:extLst>
              <a:ext uri="{FF2B5EF4-FFF2-40B4-BE49-F238E27FC236}">
                <a16:creationId xmlns:a16="http://schemas.microsoft.com/office/drawing/2014/main" id="{50B8DA06-AD69-1041-B14D-E5F378231059}"/>
              </a:ext>
            </a:extLst>
          </p:cNvPr>
          <p:cNvSpPr/>
          <p:nvPr/>
        </p:nvSpPr>
        <p:spPr>
          <a:xfrm>
            <a:off x="7649836" y="4020661"/>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0" name="Flowchart: Magnetic Disk 12">
            <a:extLst>
              <a:ext uri="{FF2B5EF4-FFF2-40B4-BE49-F238E27FC236}">
                <a16:creationId xmlns:a16="http://schemas.microsoft.com/office/drawing/2014/main" id="{43B0DCA9-9B87-E448-AE5D-848B9259593F}"/>
              </a:ext>
            </a:extLst>
          </p:cNvPr>
          <p:cNvSpPr/>
          <p:nvPr/>
        </p:nvSpPr>
        <p:spPr>
          <a:xfrm>
            <a:off x="747799" y="4043317"/>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458613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4537" y="263944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286319" y="263943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68625" y="260012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423579" y="2600121"/>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703979"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468330"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736153"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90456"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2458693" y="4007632"/>
            <a:ext cx="950066"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stCxn id="2" idx="0"/>
            <a:endCxn id="20" idx="1"/>
          </p:cNvCxnSpPr>
          <p:nvPr/>
        </p:nvCxnSpPr>
        <p:spPr>
          <a:xfrm>
            <a:off x="1165751" y="2759200"/>
            <a:ext cx="1302579" cy="1500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8B5239-0165-C140-A27A-F607D18149B7}"/>
              </a:ext>
            </a:extLst>
          </p:cNvPr>
          <p:cNvCxnSpPr>
            <a:cxnSpLocks/>
            <a:stCxn id="2" idx="0"/>
            <a:endCxn id="21" idx="0"/>
          </p:cNvCxnSpPr>
          <p:nvPr/>
        </p:nvCxnSpPr>
        <p:spPr>
          <a:xfrm>
            <a:off x="1165751" y="2759200"/>
            <a:ext cx="50321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EEE0-FC38-E748-AAE4-E24BAD580EC4}"/>
              </a:ext>
            </a:extLst>
          </p:cNvPr>
          <p:cNvCxnSpPr>
            <a:cxnSpLocks/>
          </p:cNvCxnSpPr>
          <p:nvPr/>
        </p:nvCxnSpPr>
        <p:spPr>
          <a:xfrm>
            <a:off x="853964" y="2728496"/>
            <a:ext cx="6795872" cy="357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Request Driven Architecture</a:t>
            </a:r>
          </a:p>
        </p:txBody>
      </p:sp>
      <p:sp>
        <p:nvSpPr>
          <p:cNvPr id="18" name="&quot;No&quot; Symbol 17">
            <a:extLst>
              <a:ext uri="{FF2B5EF4-FFF2-40B4-BE49-F238E27FC236}">
                <a16:creationId xmlns:a16="http://schemas.microsoft.com/office/drawing/2014/main" id="{1157A113-43CD-5E4D-9580-8487AF367879}"/>
              </a:ext>
            </a:extLst>
          </p:cNvPr>
          <p:cNvSpPr/>
          <p:nvPr/>
        </p:nvSpPr>
        <p:spPr>
          <a:xfrm>
            <a:off x="4598330" y="2981416"/>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
        <p:nvSpPr>
          <p:cNvPr id="6" name="Slide Number Placeholder 5">
            <a:extLst>
              <a:ext uri="{FF2B5EF4-FFF2-40B4-BE49-F238E27FC236}">
                <a16:creationId xmlns:a16="http://schemas.microsoft.com/office/drawing/2014/main" id="{3E972A0E-373E-134B-82CC-B4263091772B}"/>
              </a:ext>
            </a:extLst>
          </p:cNvPr>
          <p:cNvSpPr>
            <a:spLocks noGrp="1"/>
          </p:cNvSpPr>
          <p:nvPr>
            <p:ph type="sldNum" sz="quarter" idx="12"/>
          </p:nvPr>
        </p:nvSpPr>
        <p:spPr/>
        <p:txBody>
          <a:bodyPr/>
          <a:lstStyle/>
          <a:p>
            <a:fld id="{AA792DF1-A555-43FA-AD2F-E7EC51E120F1}" type="slidenum">
              <a:rPr lang="en-GB" smtClean="0"/>
              <a:t>42</a:t>
            </a:fld>
            <a:endParaRPr lang="en-GB"/>
          </a:p>
        </p:txBody>
      </p:sp>
      <p:sp>
        <p:nvSpPr>
          <p:cNvPr id="27" name="Rectangle 26">
            <a:extLst>
              <a:ext uri="{FF2B5EF4-FFF2-40B4-BE49-F238E27FC236}">
                <a16:creationId xmlns:a16="http://schemas.microsoft.com/office/drawing/2014/main" id="{B44D8CE5-51C7-9648-8160-A268A0619F49}"/>
              </a:ext>
            </a:extLst>
          </p:cNvPr>
          <p:cNvSpPr/>
          <p:nvPr/>
        </p:nvSpPr>
        <p:spPr>
          <a:xfrm>
            <a:off x="3961712" y="2650225"/>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29" name="TextBox 28">
            <a:extLst>
              <a:ext uri="{FF2B5EF4-FFF2-40B4-BE49-F238E27FC236}">
                <a16:creationId xmlns:a16="http://schemas.microsoft.com/office/drawing/2014/main" id="{7BCE58C7-55C7-264C-8CA3-426CC2EFA611}"/>
              </a:ext>
            </a:extLst>
          </p:cNvPr>
          <p:cNvSpPr txBox="1"/>
          <p:nvPr/>
        </p:nvSpPr>
        <p:spPr>
          <a:xfrm>
            <a:off x="4129241" y="2809305"/>
            <a:ext cx="923544"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37" name="Straight Arrow Connector 36">
            <a:extLst>
              <a:ext uri="{FF2B5EF4-FFF2-40B4-BE49-F238E27FC236}">
                <a16:creationId xmlns:a16="http://schemas.microsoft.com/office/drawing/2014/main" id="{1C50768E-904C-9B43-A0EB-63EA339AEF5E}"/>
              </a:ext>
            </a:extLst>
          </p:cNvPr>
          <p:cNvCxnSpPr>
            <a:cxnSpLocks/>
          </p:cNvCxnSpPr>
          <p:nvPr/>
        </p:nvCxnSpPr>
        <p:spPr>
          <a:xfrm>
            <a:off x="853963" y="2759200"/>
            <a:ext cx="3854462" cy="327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9ABFA4-EF64-1849-B778-DBA2D964626E}"/>
              </a:ext>
            </a:extLst>
          </p:cNvPr>
          <p:cNvSpPr txBox="1"/>
          <p:nvPr/>
        </p:nvSpPr>
        <p:spPr>
          <a:xfrm>
            <a:off x="14072839" y="2375210"/>
            <a:ext cx="184731" cy="369332"/>
          </a:xfrm>
          <a:prstGeom prst="rect">
            <a:avLst/>
          </a:prstGeom>
          <a:noFill/>
        </p:spPr>
        <p:txBody>
          <a:bodyPr wrap="none" rtlCol="0">
            <a:spAutoFit/>
          </a:bodyPr>
          <a:lstStyle/>
          <a:p>
            <a:endParaRPr lang="en-US" dirty="0"/>
          </a:p>
        </p:txBody>
      </p:sp>
      <p:cxnSp>
        <p:nvCxnSpPr>
          <p:cNvPr id="34" name="Straight Arrow Connector 33">
            <a:extLst>
              <a:ext uri="{FF2B5EF4-FFF2-40B4-BE49-F238E27FC236}">
                <a16:creationId xmlns:a16="http://schemas.microsoft.com/office/drawing/2014/main" id="{A60A198D-E642-AC43-B440-3D1FC24F35C7}"/>
              </a:ext>
            </a:extLst>
          </p:cNvPr>
          <p:cNvCxnSpPr>
            <a:cxnSpLocks/>
          </p:cNvCxnSpPr>
          <p:nvPr/>
        </p:nvCxnSpPr>
        <p:spPr>
          <a:xfrm flipH="1" flipV="1">
            <a:off x="1793997" y="1867941"/>
            <a:ext cx="1070839" cy="143772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50E4C09-5F25-9E4E-8BDE-FAEEF3FFB428}"/>
              </a:ext>
            </a:extLst>
          </p:cNvPr>
          <p:cNvCxnSpPr>
            <a:cxnSpLocks/>
          </p:cNvCxnSpPr>
          <p:nvPr/>
        </p:nvCxnSpPr>
        <p:spPr>
          <a:xfrm flipV="1">
            <a:off x="8095785" y="1934131"/>
            <a:ext cx="802633" cy="131087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8" name="Flowchart: Magnetic Disk 12">
            <a:extLst>
              <a:ext uri="{FF2B5EF4-FFF2-40B4-BE49-F238E27FC236}">
                <a16:creationId xmlns:a16="http://schemas.microsoft.com/office/drawing/2014/main" id="{AF35F2C1-C4E1-394B-AF45-A9C6C03A8CBF}"/>
              </a:ext>
            </a:extLst>
          </p:cNvPr>
          <p:cNvSpPr/>
          <p:nvPr/>
        </p:nvSpPr>
        <p:spPr>
          <a:xfrm>
            <a:off x="690718" y="4007632"/>
            <a:ext cx="950066"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9" name="Flowchart: Magnetic Disk 12">
            <a:extLst>
              <a:ext uri="{FF2B5EF4-FFF2-40B4-BE49-F238E27FC236}">
                <a16:creationId xmlns:a16="http://schemas.microsoft.com/office/drawing/2014/main" id="{53DC7177-3F5B-BD41-8900-F396B8EC81CE}"/>
              </a:ext>
            </a:extLst>
          </p:cNvPr>
          <p:cNvSpPr/>
          <p:nvPr/>
        </p:nvSpPr>
        <p:spPr>
          <a:xfrm>
            <a:off x="4095628" y="4025524"/>
            <a:ext cx="950066"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0" name="Flowchart: Magnetic Disk 12">
            <a:extLst>
              <a:ext uri="{FF2B5EF4-FFF2-40B4-BE49-F238E27FC236}">
                <a16:creationId xmlns:a16="http://schemas.microsoft.com/office/drawing/2014/main" id="{5BE37784-2FCC-1143-AAD5-37CC65A6C9A1}"/>
              </a:ext>
            </a:extLst>
          </p:cNvPr>
          <p:cNvSpPr/>
          <p:nvPr/>
        </p:nvSpPr>
        <p:spPr>
          <a:xfrm>
            <a:off x="5736153" y="3995607"/>
            <a:ext cx="950066"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1" name="Flowchart: Magnetic Disk 12">
            <a:extLst>
              <a:ext uri="{FF2B5EF4-FFF2-40B4-BE49-F238E27FC236}">
                <a16:creationId xmlns:a16="http://schemas.microsoft.com/office/drawing/2014/main" id="{9A892844-BC09-8847-B678-40BAFFEE1700}"/>
              </a:ext>
            </a:extLst>
          </p:cNvPr>
          <p:cNvSpPr/>
          <p:nvPr/>
        </p:nvSpPr>
        <p:spPr>
          <a:xfrm>
            <a:off x="7639836" y="3995607"/>
            <a:ext cx="950066"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50235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F72AB0B-3D29-F749-8ADA-63FEA4290624}"/>
              </a:ext>
            </a:extLst>
          </p:cNvPr>
          <p:cNvSpPr/>
          <p:nvPr/>
        </p:nvSpPr>
        <p:spPr>
          <a:xfrm>
            <a:off x="3939869" y="282490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tx1"/>
              </a:solidFill>
            </a:endParaRPr>
          </a:p>
        </p:txBody>
      </p:sp>
      <p:sp>
        <p:nvSpPr>
          <p:cNvPr id="37" name="Rectangle 36">
            <a:extLst>
              <a:ext uri="{FF2B5EF4-FFF2-40B4-BE49-F238E27FC236}">
                <a16:creationId xmlns:a16="http://schemas.microsoft.com/office/drawing/2014/main" id="{14300A5E-B810-4940-9D9C-C6B2926E0027}"/>
              </a:ext>
            </a:extLst>
          </p:cNvPr>
          <p:cNvSpPr/>
          <p:nvPr/>
        </p:nvSpPr>
        <p:spPr>
          <a:xfrm>
            <a:off x="7408493" y="2922280"/>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6" name="Rectangle 35">
            <a:extLst>
              <a:ext uri="{FF2B5EF4-FFF2-40B4-BE49-F238E27FC236}">
                <a16:creationId xmlns:a16="http://schemas.microsoft.com/office/drawing/2014/main" id="{45024AC4-AA3A-A84E-9C19-E9909322E240}"/>
              </a:ext>
            </a:extLst>
          </p:cNvPr>
          <p:cNvSpPr/>
          <p:nvPr/>
        </p:nvSpPr>
        <p:spPr>
          <a:xfrm>
            <a:off x="7294193" y="2807980"/>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5" name="Rectangle 34">
            <a:extLst>
              <a:ext uri="{FF2B5EF4-FFF2-40B4-BE49-F238E27FC236}">
                <a16:creationId xmlns:a16="http://schemas.microsoft.com/office/drawing/2014/main" id="{1446AF1E-381F-A343-AE0F-CA5D218FC08E}"/>
              </a:ext>
            </a:extLst>
          </p:cNvPr>
          <p:cNvSpPr/>
          <p:nvPr/>
        </p:nvSpPr>
        <p:spPr>
          <a:xfrm>
            <a:off x="5490925" y="2811868"/>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7" name="Rectangle 26">
            <a:extLst>
              <a:ext uri="{FF2B5EF4-FFF2-40B4-BE49-F238E27FC236}">
                <a16:creationId xmlns:a16="http://schemas.microsoft.com/office/drawing/2014/main" id="{AFE6A698-68E6-E34F-9F4C-46889BB51202}"/>
              </a:ext>
            </a:extLst>
          </p:cNvPr>
          <p:cNvSpPr/>
          <p:nvPr/>
        </p:nvSpPr>
        <p:spPr>
          <a:xfrm>
            <a:off x="2225223" y="2720843"/>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3" name="Rectangle 2"/>
          <p:cNvSpPr/>
          <p:nvPr/>
        </p:nvSpPr>
        <p:spPr>
          <a:xfrm>
            <a:off x="478209" y="273880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2" name="TextBox 1">
            <a:extLst>
              <a:ext uri="{FF2B5EF4-FFF2-40B4-BE49-F238E27FC236}">
                <a16:creationId xmlns:a16="http://schemas.microsoft.com/office/drawing/2014/main" id="{B1A4950D-A811-5240-BC2A-4BEE3B998BB8}"/>
              </a:ext>
            </a:extLst>
          </p:cNvPr>
          <p:cNvSpPr txBox="1"/>
          <p:nvPr/>
        </p:nvSpPr>
        <p:spPr>
          <a:xfrm>
            <a:off x="613671" y="284672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646246" y="4097889"/>
            <a:ext cx="769799" cy="27473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cxnSpLocks/>
            <a:stCxn id="2" idx="0"/>
            <a:endCxn id="6" idx="0"/>
          </p:cNvCxnSpPr>
          <p:nvPr/>
        </p:nvCxnSpPr>
        <p:spPr>
          <a:xfrm flipV="1">
            <a:off x="1075443" y="2278248"/>
            <a:ext cx="1664130" cy="568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Using A Proxy for Availability</a:t>
            </a:r>
          </a:p>
        </p:txBody>
      </p:sp>
      <p:sp>
        <p:nvSpPr>
          <p:cNvPr id="6" name="TextBox 5">
            <a:extLst>
              <a:ext uri="{FF2B5EF4-FFF2-40B4-BE49-F238E27FC236}">
                <a16:creationId xmlns:a16="http://schemas.microsoft.com/office/drawing/2014/main" id="{A6534F38-AB9F-D342-A99D-EEA1CB76503E}"/>
              </a:ext>
            </a:extLst>
          </p:cNvPr>
          <p:cNvSpPr txBox="1"/>
          <p:nvPr/>
        </p:nvSpPr>
        <p:spPr>
          <a:xfrm>
            <a:off x="2110923" y="2278248"/>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9" name="TextBox 18">
            <a:extLst>
              <a:ext uri="{FF2B5EF4-FFF2-40B4-BE49-F238E27FC236}">
                <a16:creationId xmlns:a16="http://schemas.microsoft.com/office/drawing/2014/main" id="{5FC63F2E-5DFE-6443-8005-6347E9E6C65A}"/>
              </a:ext>
            </a:extLst>
          </p:cNvPr>
          <p:cNvSpPr txBox="1"/>
          <p:nvPr/>
        </p:nvSpPr>
        <p:spPr>
          <a:xfrm>
            <a:off x="5356873" y="2301703"/>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2" name="TextBox 21">
            <a:extLst>
              <a:ext uri="{FF2B5EF4-FFF2-40B4-BE49-F238E27FC236}">
                <a16:creationId xmlns:a16="http://schemas.microsoft.com/office/drawing/2014/main" id="{0A99D9CE-8B79-E24C-AF8A-110B5BED35AD}"/>
              </a:ext>
            </a:extLst>
          </p:cNvPr>
          <p:cNvSpPr txBox="1"/>
          <p:nvPr/>
        </p:nvSpPr>
        <p:spPr>
          <a:xfrm>
            <a:off x="7179893" y="2348977"/>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9" name="Rectangle 28">
            <a:extLst>
              <a:ext uri="{FF2B5EF4-FFF2-40B4-BE49-F238E27FC236}">
                <a16:creationId xmlns:a16="http://schemas.microsoft.com/office/drawing/2014/main" id="{6C3CEDB8-6647-5949-8843-C6CE779A37BF}"/>
              </a:ext>
            </a:extLst>
          </p:cNvPr>
          <p:cNvSpPr/>
          <p:nvPr/>
        </p:nvSpPr>
        <p:spPr>
          <a:xfrm>
            <a:off x="2339523" y="2835143"/>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4" name="Rectangle 3"/>
          <p:cNvSpPr/>
          <p:nvPr/>
        </p:nvSpPr>
        <p:spPr>
          <a:xfrm>
            <a:off x="2064674" y="2715499"/>
            <a:ext cx="1257299" cy="18217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350391" y="2799975"/>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179893" y="2703393"/>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9" name="Double Brace 38">
            <a:extLst>
              <a:ext uri="{FF2B5EF4-FFF2-40B4-BE49-F238E27FC236}">
                <a16:creationId xmlns:a16="http://schemas.microsoft.com/office/drawing/2014/main" id="{32A40CC6-5317-7043-A9F9-67333351E73B}"/>
              </a:ext>
            </a:extLst>
          </p:cNvPr>
          <p:cNvSpPr/>
          <p:nvPr/>
        </p:nvSpPr>
        <p:spPr>
          <a:xfrm>
            <a:off x="1077535" y="1840319"/>
            <a:ext cx="1124285" cy="44805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Health Checks let us know who can we route to</a:t>
            </a:r>
          </a:p>
        </p:txBody>
      </p:sp>
      <p:sp>
        <p:nvSpPr>
          <p:cNvPr id="40" name="Double Brace 39">
            <a:extLst>
              <a:ext uri="{FF2B5EF4-FFF2-40B4-BE49-F238E27FC236}">
                <a16:creationId xmlns:a16="http://schemas.microsoft.com/office/drawing/2014/main" id="{ECD36D24-7FE5-FD4B-9144-A5F719CF39E3}"/>
              </a:ext>
            </a:extLst>
          </p:cNvPr>
          <p:cNvSpPr/>
          <p:nvPr/>
        </p:nvSpPr>
        <p:spPr>
          <a:xfrm>
            <a:off x="6764761" y="1455834"/>
            <a:ext cx="1315022" cy="75252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We load balance the requests across multiple servers</a:t>
            </a:r>
          </a:p>
        </p:txBody>
      </p:sp>
      <p:cxnSp>
        <p:nvCxnSpPr>
          <p:cNvPr id="31" name="Straight Arrow Connector 30">
            <a:extLst>
              <a:ext uri="{FF2B5EF4-FFF2-40B4-BE49-F238E27FC236}">
                <a16:creationId xmlns:a16="http://schemas.microsoft.com/office/drawing/2014/main" id="{DE8B5239-0165-C140-A27A-F607D18149B7}"/>
              </a:ext>
            </a:extLst>
          </p:cNvPr>
          <p:cNvCxnSpPr>
            <a:cxnSpLocks/>
            <a:stCxn id="2" idx="3"/>
            <a:endCxn id="19" idx="0"/>
          </p:cNvCxnSpPr>
          <p:nvPr/>
        </p:nvCxnSpPr>
        <p:spPr>
          <a:xfrm flipV="1">
            <a:off x="1537215" y="2301703"/>
            <a:ext cx="4448308" cy="6950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EEE0-FC38-E748-AAE4-E24BAD580EC4}"/>
              </a:ext>
            </a:extLst>
          </p:cNvPr>
          <p:cNvCxnSpPr>
            <a:cxnSpLocks/>
            <a:endCxn id="22" idx="0"/>
          </p:cNvCxnSpPr>
          <p:nvPr/>
        </p:nvCxnSpPr>
        <p:spPr>
          <a:xfrm flipV="1">
            <a:off x="2178482" y="2348977"/>
            <a:ext cx="5630061" cy="4982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B3F1BD-2C4A-0F4E-839F-7D9DEC5E66E7}"/>
              </a:ext>
            </a:extLst>
          </p:cNvPr>
          <p:cNvSpPr txBox="1"/>
          <p:nvPr/>
        </p:nvSpPr>
        <p:spPr>
          <a:xfrm>
            <a:off x="3828293" y="2268367"/>
            <a:ext cx="1257299" cy="300082"/>
          </a:xfrm>
          <a:prstGeom prst="rect">
            <a:avLst/>
          </a:prstGeom>
          <a:noFill/>
          <a:ln>
            <a:solidFill>
              <a:schemeClr val="accent1"/>
            </a:solidFill>
          </a:ln>
        </p:spPr>
        <p:txBody>
          <a:bodyPr wrap="square" rtlCol="0">
            <a:spAutoFit/>
          </a:bodyPr>
          <a:lstStyle/>
          <a:p>
            <a:pPr algn="ctr"/>
            <a:r>
              <a:rPr lang="en-US" sz="1350" dirty="0"/>
              <a:t>Proxy</a:t>
            </a:r>
          </a:p>
        </p:txBody>
      </p:sp>
      <p:cxnSp>
        <p:nvCxnSpPr>
          <p:cNvPr id="46" name="Straight Arrow Connector 45">
            <a:extLst>
              <a:ext uri="{FF2B5EF4-FFF2-40B4-BE49-F238E27FC236}">
                <a16:creationId xmlns:a16="http://schemas.microsoft.com/office/drawing/2014/main" id="{D84E55F5-76DA-5146-95A9-A05339E2E840}"/>
              </a:ext>
            </a:extLst>
          </p:cNvPr>
          <p:cNvCxnSpPr>
            <a:cxnSpLocks/>
          </p:cNvCxnSpPr>
          <p:nvPr/>
        </p:nvCxnSpPr>
        <p:spPr>
          <a:xfrm flipV="1">
            <a:off x="1182000" y="2421433"/>
            <a:ext cx="2760593" cy="3849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55C2072-6974-154C-8DC6-6449A546F6ED}"/>
              </a:ext>
            </a:extLst>
          </p:cNvPr>
          <p:cNvSpPr txBox="1"/>
          <p:nvPr/>
        </p:nvSpPr>
        <p:spPr>
          <a:xfrm>
            <a:off x="2210374" y="288085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8" name="Rectangle 37">
            <a:extLst>
              <a:ext uri="{FF2B5EF4-FFF2-40B4-BE49-F238E27FC236}">
                <a16:creationId xmlns:a16="http://schemas.microsoft.com/office/drawing/2014/main" id="{AB2CCAEE-C446-0C45-B61A-198874153733}"/>
              </a:ext>
            </a:extLst>
          </p:cNvPr>
          <p:cNvSpPr/>
          <p:nvPr/>
        </p:nvSpPr>
        <p:spPr>
          <a:xfrm>
            <a:off x="3822601" y="2719150"/>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TextBox 41">
            <a:extLst>
              <a:ext uri="{FF2B5EF4-FFF2-40B4-BE49-F238E27FC236}">
                <a16:creationId xmlns:a16="http://schemas.microsoft.com/office/drawing/2014/main" id="{C93E52E0-B27F-2B4A-B16A-774CEB71AAC6}"/>
              </a:ext>
            </a:extLst>
          </p:cNvPr>
          <p:cNvSpPr txBox="1"/>
          <p:nvPr/>
        </p:nvSpPr>
        <p:spPr>
          <a:xfrm>
            <a:off x="3993098" y="286968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4" name="Rectangle 33">
            <a:extLst>
              <a:ext uri="{FF2B5EF4-FFF2-40B4-BE49-F238E27FC236}">
                <a16:creationId xmlns:a16="http://schemas.microsoft.com/office/drawing/2014/main" id="{4524C8BE-4B9F-314D-9072-BF50444407DE}"/>
              </a:ext>
            </a:extLst>
          </p:cNvPr>
          <p:cNvSpPr/>
          <p:nvPr/>
        </p:nvSpPr>
        <p:spPr>
          <a:xfrm>
            <a:off x="5307873" y="2693887"/>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41" name="Double Brace 40">
            <a:extLst>
              <a:ext uri="{FF2B5EF4-FFF2-40B4-BE49-F238E27FC236}">
                <a16:creationId xmlns:a16="http://schemas.microsoft.com/office/drawing/2014/main" id="{12C2FFF9-B6D7-2043-8B4C-72B27A871F10}"/>
              </a:ext>
            </a:extLst>
          </p:cNvPr>
          <p:cNvSpPr/>
          <p:nvPr/>
        </p:nvSpPr>
        <p:spPr>
          <a:xfrm>
            <a:off x="5351151" y="4097889"/>
            <a:ext cx="1585913" cy="86796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The proxy can also support retry and or circuit breakers to help with availability</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481764" y="283849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346770" y="285275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Flowchart: Magnetic Disk 12">
            <a:extLst>
              <a:ext uri="{FF2B5EF4-FFF2-40B4-BE49-F238E27FC236}">
                <a16:creationId xmlns:a16="http://schemas.microsoft.com/office/drawing/2014/main" id="{31107198-B5AC-4E46-B70B-169306760991}"/>
              </a:ext>
            </a:extLst>
          </p:cNvPr>
          <p:cNvSpPr/>
          <p:nvPr/>
        </p:nvSpPr>
        <p:spPr>
          <a:xfrm>
            <a:off x="2425526" y="4097888"/>
            <a:ext cx="769799" cy="27473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8" name="Flowchart: Magnetic Disk 12">
            <a:extLst>
              <a:ext uri="{FF2B5EF4-FFF2-40B4-BE49-F238E27FC236}">
                <a16:creationId xmlns:a16="http://schemas.microsoft.com/office/drawing/2014/main" id="{AC8BA9AE-E70B-8E47-B10F-47931DA76DDE}"/>
              </a:ext>
            </a:extLst>
          </p:cNvPr>
          <p:cNvSpPr/>
          <p:nvPr/>
        </p:nvSpPr>
        <p:spPr>
          <a:xfrm>
            <a:off x="4077877" y="4108551"/>
            <a:ext cx="769799" cy="27473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9" name="Flowchart: Magnetic Disk 12">
            <a:extLst>
              <a:ext uri="{FF2B5EF4-FFF2-40B4-BE49-F238E27FC236}">
                <a16:creationId xmlns:a16="http://schemas.microsoft.com/office/drawing/2014/main" id="{44C0610E-C908-F944-ABCD-11755BDF5A84}"/>
              </a:ext>
            </a:extLst>
          </p:cNvPr>
          <p:cNvSpPr/>
          <p:nvPr/>
        </p:nvSpPr>
        <p:spPr>
          <a:xfrm>
            <a:off x="5558636" y="4108550"/>
            <a:ext cx="769799" cy="27473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50" name="Flowchart: Magnetic Disk 12">
            <a:extLst>
              <a:ext uri="{FF2B5EF4-FFF2-40B4-BE49-F238E27FC236}">
                <a16:creationId xmlns:a16="http://schemas.microsoft.com/office/drawing/2014/main" id="{DE00AE10-C4CF-1F48-9CA3-974CA43F4988}"/>
              </a:ext>
            </a:extLst>
          </p:cNvPr>
          <p:cNvSpPr/>
          <p:nvPr/>
        </p:nvSpPr>
        <p:spPr>
          <a:xfrm>
            <a:off x="7537942" y="4097887"/>
            <a:ext cx="769799" cy="27473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57860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641ED20-36FD-C74C-A5AF-ADF6C8BB57FA}"/>
              </a:ext>
            </a:extLst>
          </p:cNvPr>
          <p:cNvSpPr/>
          <p:nvPr/>
        </p:nvSpPr>
        <p:spPr>
          <a:xfrm>
            <a:off x="4008122" y="2915454"/>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tx1"/>
              </a:solidFill>
            </a:endParaRPr>
          </a:p>
        </p:txBody>
      </p:sp>
      <p:sp>
        <p:nvSpPr>
          <p:cNvPr id="43" name="Rectangle 42">
            <a:extLst>
              <a:ext uri="{FF2B5EF4-FFF2-40B4-BE49-F238E27FC236}">
                <a16:creationId xmlns:a16="http://schemas.microsoft.com/office/drawing/2014/main" id="{4DD968C1-1CCC-1647-A1F6-3B8B97842A25}"/>
              </a:ext>
            </a:extLst>
          </p:cNvPr>
          <p:cNvSpPr/>
          <p:nvPr/>
        </p:nvSpPr>
        <p:spPr>
          <a:xfrm>
            <a:off x="750489" y="2993611"/>
            <a:ext cx="1189435" cy="18217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2" name="Rectangle 41">
            <a:extLst>
              <a:ext uri="{FF2B5EF4-FFF2-40B4-BE49-F238E27FC236}">
                <a16:creationId xmlns:a16="http://schemas.microsoft.com/office/drawing/2014/main" id="{E2313156-3DEA-B34A-AE87-12AAB1D1718D}"/>
              </a:ext>
            </a:extLst>
          </p:cNvPr>
          <p:cNvSpPr/>
          <p:nvPr/>
        </p:nvSpPr>
        <p:spPr>
          <a:xfrm>
            <a:off x="636189" y="287931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37" name="Rectangle 36">
            <a:extLst>
              <a:ext uri="{FF2B5EF4-FFF2-40B4-BE49-F238E27FC236}">
                <a16:creationId xmlns:a16="http://schemas.microsoft.com/office/drawing/2014/main" id="{14300A5E-B810-4940-9D9C-C6B2926E0027}"/>
              </a:ext>
            </a:extLst>
          </p:cNvPr>
          <p:cNvSpPr/>
          <p:nvPr/>
        </p:nvSpPr>
        <p:spPr>
          <a:xfrm>
            <a:off x="7429804" y="3040414"/>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6" name="Rectangle 35">
            <a:extLst>
              <a:ext uri="{FF2B5EF4-FFF2-40B4-BE49-F238E27FC236}">
                <a16:creationId xmlns:a16="http://schemas.microsoft.com/office/drawing/2014/main" id="{45024AC4-AA3A-A84E-9C19-E9909322E240}"/>
              </a:ext>
            </a:extLst>
          </p:cNvPr>
          <p:cNvSpPr/>
          <p:nvPr/>
        </p:nvSpPr>
        <p:spPr>
          <a:xfrm>
            <a:off x="7315504" y="2926114"/>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5" name="Rectangle 34">
            <a:extLst>
              <a:ext uri="{FF2B5EF4-FFF2-40B4-BE49-F238E27FC236}">
                <a16:creationId xmlns:a16="http://schemas.microsoft.com/office/drawing/2014/main" id="{1446AF1E-381F-A343-AE0F-CA5D218FC08E}"/>
              </a:ext>
            </a:extLst>
          </p:cNvPr>
          <p:cNvSpPr/>
          <p:nvPr/>
        </p:nvSpPr>
        <p:spPr>
          <a:xfrm>
            <a:off x="5793077" y="3029754"/>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34" name="Rectangle 33">
            <a:extLst>
              <a:ext uri="{FF2B5EF4-FFF2-40B4-BE49-F238E27FC236}">
                <a16:creationId xmlns:a16="http://schemas.microsoft.com/office/drawing/2014/main" id="{4524C8BE-4B9F-314D-9072-BF50444407DE}"/>
              </a:ext>
            </a:extLst>
          </p:cNvPr>
          <p:cNvSpPr/>
          <p:nvPr/>
        </p:nvSpPr>
        <p:spPr>
          <a:xfrm>
            <a:off x="5678777" y="2915454"/>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7" name="Rectangle 26">
            <a:extLst>
              <a:ext uri="{FF2B5EF4-FFF2-40B4-BE49-F238E27FC236}">
                <a16:creationId xmlns:a16="http://schemas.microsoft.com/office/drawing/2014/main" id="{AFE6A698-68E6-E34F-9F4C-46889BB51202}"/>
              </a:ext>
            </a:extLst>
          </p:cNvPr>
          <p:cNvSpPr/>
          <p:nvPr/>
        </p:nvSpPr>
        <p:spPr>
          <a:xfrm>
            <a:off x="2238980" y="2900133"/>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3" name="Rectangle 2"/>
          <p:cNvSpPr/>
          <p:nvPr/>
        </p:nvSpPr>
        <p:spPr>
          <a:xfrm>
            <a:off x="521889" y="2765011"/>
            <a:ext cx="1189435" cy="18217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2" name="TextBox 1">
            <a:extLst>
              <a:ext uri="{FF2B5EF4-FFF2-40B4-BE49-F238E27FC236}">
                <a16:creationId xmlns:a16="http://schemas.microsoft.com/office/drawing/2014/main" id="{B1A4950D-A811-5240-BC2A-4BEE3B998BB8}"/>
              </a:ext>
            </a:extLst>
          </p:cNvPr>
          <p:cNvSpPr txBox="1"/>
          <p:nvPr/>
        </p:nvSpPr>
        <p:spPr>
          <a:xfrm>
            <a:off x="631331" y="288477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A6534F38-AB9F-D342-A99D-EEA1CB76503E}"/>
              </a:ext>
            </a:extLst>
          </p:cNvPr>
          <p:cNvSpPr txBox="1"/>
          <p:nvPr/>
        </p:nvSpPr>
        <p:spPr>
          <a:xfrm>
            <a:off x="2157803" y="2422774"/>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9" name="TextBox 18">
            <a:extLst>
              <a:ext uri="{FF2B5EF4-FFF2-40B4-BE49-F238E27FC236}">
                <a16:creationId xmlns:a16="http://schemas.microsoft.com/office/drawing/2014/main" id="{5FC63F2E-5DFE-6443-8005-6347E9E6C65A}"/>
              </a:ext>
            </a:extLst>
          </p:cNvPr>
          <p:cNvSpPr txBox="1"/>
          <p:nvPr/>
        </p:nvSpPr>
        <p:spPr>
          <a:xfrm>
            <a:off x="5556474" y="2389117"/>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2" name="TextBox 21">
            <a:extLst>
              <a:ext uri="{FF2B5EF4-FFF2-40B4-BE49-F238E27FC236}">
                <a16:creationId xmlns:a16="http://schemas.microsoft.com/office/drawing/2014/main" id="{0A99D9CE-8B79-E24C-AF8A-110B5BED35AD}"/>
              </a:ext>
            </a:extLst>
          </p:cNvPr>
          <p:cNvSpPr txBox="1"/>
          <p:nvPr/>
        </p:nvSpPr>
        <p:spPr>
          <a:xfrm>
            <a:off x="7201204" y="2383771"/>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9" name="Rectangle 28">
            <a:extLst>
              <a:ext uri="{FF2B5EF4-FFF2-40B4-BE49-F238E27FC236}">
                <a16:creationId xmlns:a16="http://schemas.microsoft.com/office/drawing/2014/main" id="{6C3CEDB8-6647-5949-8843-C6CE779A37BF}"/>
              </a:ext>
            </a:extLst>
          </p:cNvPr>
          <p:cNvSpPr/>
          <p:nvPr/>
        </p:nvSpPr>
        <p:spPr>
          <a:xfrm>
            <a:off x="2353280" y="3014433"/>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4" name="Rectangle 3"/>
          <p:cNvSpPr/>
          <p:nvPr/>
        </p:nvSpPr>
        <p:spPr>
          <a:xfrm>
            <a:off x="2217021" y="2786088"/>
            <a:ext cx="1257299" cy="18217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40287" y="2801154"/>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243352" y="2800159"/>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8" name="TextBox 37">
            <a:extLst>
              <a:ext uri="{FF2B5EF4-FFF2-40B4-BE49-F238E27FC236}">
                <a16:creationId xmlns:a16="http://schemas.microsoft.com/office/drawing/2014/main" id="{ECC6F0EA-C49C-4C49-8E42-BF0BE3B6057F}"/>
              </a:ext>
            </a:extLst>
          </p:cNvPr>
          <p:cNvSpPr txBox="1"/>
          <p:nvPr/>
        </p:nvSpPr>
        <p:spPr>
          <a:xfrm>
            <a:off x="516346" y="2431785"/>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9" name="Rectangle 8">
            <a:extLst>
              <a:ext uri="{FF2B5EF4-FFF2-40B4-BE49-F238E27FC236}">
                <a16:creationId xmlns:a16="http://schemas.microsoft.com/office/drawing/2014/main" id="{149635C9-AD80-9544-AA82-0BB07AF9A8A4}"/>
              </a:ext>
            </a:extLst>
          </p:cNvPr>
          <p:cNvSpPr/>
          <p:nvPr/>
        </p:nvSpPr>
        <p:spPr>
          <a:xfrm>
            <a:off x="269422" y="1869622"/>
            <a:ext cx="8670471" cy="38426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Connector 10">
            <a:extLst>
              <a:ext uri="{FF2B5EF4-FFF2-40B4-BE49-F238E27FC236}">
                <a16:creationId xmlns:a16="http://schemas.microsoft.com/office/drawing/2014/main" id="{FE44D714-E711-F84F-B137-A426FC8376FC}"/>
              </a:ext>
            </a:extLst>
          </p:cNvPr>
          <p:cNvCxnSpPr>
            <a:cxnSpLocks/>
          </p:cNvCxnSpPr>
          <p:nvPr/>
        </p:nvCxnSpPr>
        <p:spPr>
          <a:xfrm flipV="1">
            <a:off x="1141654" y="2068222"/>
            <a:ext cx="6566163" cy="344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E45CB-75A3-C147-BB8E-6E5C665FD5FD}"/>
              </a:ext>
            </a:extLst>
          </p:cNvPr>
          <p:cNvCxnSpPr>
            <a:endCxn id="38" idx="0"/>
          </p:cNvCxnSpPr>
          <p:nvPr/>
        </p:nvCxnSpPr>
        <p:spPr>
          <a:xfrm>
            <a:off x="1141654" y="2114934"/>
            <a:ext cx="3342" cy="316851"/>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85B602F-0220-9149-8BBD-ED1A068D6C85}"/>
              </a:ext>
            </a:extLst>
          </p:cNvPr>
          <p:cNvCxnSpPr/>
          <p:nvPr/>
        </p:nvCxnSpPr>
        <p:spPr>
          <a:xfrm>
            <a:off x="2719406" y="2084574"/>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9C7B128-77D3-A143-B7A7-8AB7BABFEFD1}"/>
              </a:ext>
            </a:extLst>
          </p:cNvPr>
          <p:cNvCxnSpPr/>
          <p:nvPr/>
        </p:nvCxnSpPr>
        <p:spPr>
          <a:xfrm>
            <a:off x="6319746" y="2088492"/>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298D739-762E-1E49-9625-783D4741C51E}"/>
              </a:ext>
            </a:extLst>
          </p:cNvPr>
          <p:cNvCxnSpPr>
            <a:cxnSpLocks/>
          </p:cNvCxnSpPr>
          <p:nvPr/>
        </p:nvCxnSpPr>
        <p:spPr>
          <a:xfrm>
            <a:off x="7658759" y="2056504"/>
            <a:ext cx="0" cy="33911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6D80CF3-865A-3440-A757-3B83787EE755}"/>
              </a:ext>
            </a:extLst>
          </p:cNvPr>
          <p:cNvSpPr/>
          <p:nvPr/>
        </p:nvSpPr>
        <p:spPr>
          <a:xfrm>
            <a:off x="269422" y="1020536"/>
            <a:ext cx="8670471" cy="664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C9C370D-2551-624B-9614-53F3C9EA0E38}"/>
              </a:ext>
            </a:extLst>
          </p:cNvPr>
          <p:cNvSpPr/>
          <p:nvPr/>
        </p:nvSpPr>
        <p:spPr>
          <a:xfrm>
            <a:off x="802796" y="1152003"/>
            <a:ext cx="1679531"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a:extLst>
              <a:ext uri="{FF2B5EF4-FFF2-40B4-BE49-F238E27FC236}">
                <a16:creationId xmlns:a16="http://schemas.microsoft.com/office/drawing/2014/main" id="{34377767-F71E-0A4B-8517-E2FC273EF794}"/>
              </a:ext>
            </a:extLst>
          </p:cNvPr>
          <p:cNvSpPr txBox="1"/>
          <p:nvPr/>
        </p:nvSpPr>
        <p:spPr>
          <a:xfrm>
            <a:off x="1304692" y="1233337"/>
            <a:ext cx="683789" cy="300082"/>
          </a:xfrm>
          <a:prstGeom prst="rect">
            <a:avLst/>
          </a:prstGeom>
          <a:noFill/>
        </p:spPr>
        <p:txBody>
          <a:bodyPr wrap="square" rtlCol="0">
            <a:spAutoFit/>
          </a:bodyPr>
          <a:lstStyle/>
          <a:p>
            <a:r>
              <a:rPr lang="en-US" sz="1350" dirty="0"/>
              <a:t>Config</a:t>
            </a:r>
          </a:p>
        </p:txBody>
      </p:sp>
      <p:sp>
        <p:nvSpPr>
          <p:cNvPr id="47" name="Rectangle 46">
            <a:extLst>
              <a:ext uri="{FF2B5EF4-FFF2-40B4-BE49-F238E27FC236}">
                <a16:creationId xmlns:a16="http://schemas.microsoft.com/office/drawing/2014/main" id="{B62BE623-994B-1A4C-ABAD-8F4F00502E14}"/>
              </a:ext>
            </a:extLst>
          </p:cNvPr>
          <p:cNvSpPr/>
          <p:nvPr/>
        </p:nvSpPr>
        <p:spPr>
          <a:xfrm>
            <a:off x="2719405" y="1135676"/>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TextBox 47">
            <a:extLst>
              <a:ext uri="{FF2B5EF4-FFF2-40B4-BE49-F238E27FC236}">
                <a16:creationId xmlns:a16="http://schemas.microsoft.com/office/drawing/2014/main" id="{D7CDDB87-085C-1D49-8557-FFA48E05BF2F}"/>
              </a:ext>
            </a:extLst>
          </p:cNvPr>
          <p:cNvSpPr txBox="1"/>
          <p:nvPr/>
        </p:nvSpPr>
        <p:spPr>
          <a:xfrm>
            <a:off x="3107001" y="1228138"/>
            <a:ext cx="939645" cy="300082"/>
          </a:xfrm>
          <a:prstGeom prst="rect">
            <a:avLst/>
          </a:prstGeom>
          <a:noFill/>
        </p:spPr>
        <p:txBody>
          <a:bodyPr wrap="square" rtlCol="0">
            <a:spAutoFit/>
          </a:bodyPr>
          <a:lstStyle/>
          <a:p>
            <a:r>
              <a:rPr lang="en-US" sz="1350" dirty="0"/>
              <a:t>Discovery</a:t>
            </a:r>
          </a:p>
        </p:txBody>
      </p:sp>
      <p:sp>
        <p:nvSpPr>
          <p:cNvPr id="49" name="Rectangle 48">
            <a:extLst>
              <a:ext uri="{FF2B5EF4-FFF2-40B4-BE49-F238E27FC236}">
                <a16:creationId xmlns:a16="http://schemas.microsoft.com/office/drawing/2014/main" id="{23A55B36-75D2-0943-954B-32571C092527}"/>
              </a:ext>
            </a:extLst>
          </p:cNvPr>
          <p:cNvSpPr/>
          <p:nvPr/>
        </p:nvSpPr>
        <p:spPr>
          <a:xfrm>
            <a:off x="4456484" y="1124988"/>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TextBox 49">
            <a:extLst>
              <a:ext uri="{FF2B5EF4-FFF2-40B4-BE49-F238E27FC236}">
                <a16:creationId xmlns:a16="http://schemas.microsoft.com/office/drawing/2014/main" id="{0E5A8D29-7ABD-A846-8348-2091800976DA}"/>
              </a:ext>
            </a:extLst>
          </p:cNvPr>
          <p:cNvSpPr txBox="1"/>
          <p:nvPr/>
        </p:nvSpPr>
        <p:spPr>
          <a:xfrm>
            <a:off x="4810753" y="1207346"/>
            <a:ext cx="1083328" cy="300082"/>
          </a:xfrm>
          <a:prstGeom prst="rect">
            <a:avLst/>
          </a:prstGeom>
          <a:noFill/>
        </p:spPr>
        <p:txBody>
          <a:bodyPr wrap="square" rtlCol="0">
            <a:spAutoFit/>
          </a:bodyPr>
          <a:lstStyle/>
          <a:p>
            <a:r>
              <a:rPr lang="en-US" sz="1350" dirty="0"/>
              <a:t>Monitoring</a:t>
            </a:r>
          </a:p>
        </p:txBody>
      </p:sp>
      <p:sp>
        <p:nvSpPr>
          <p:cNvPr id="51" name="Rectangle 50">
            <a:extLst>
              <a:ext uri="{FF2B5EF4-FFF2-40B4-BE49-F238E27FC236}">
                <a16:creationId xmlns:a16="http://schemas.microsoft.com/office/drawing/2014/main" id="{CFE5DCAA-9CE7-7842-BFC0-9D90FF593BCA}"/>
              </a:ext>
            </a:extLst>
          </p:cNvPr>
          <p:cNvSpPr/>
          <p:nvPr/>
        </p:nvSpPr>
        <p:spPr>
          <a:xfrm>
            <a:off x="6185123" y="1114011"/>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TextBox 51">
            <a:extLst>
              <a:ext uri="{FF2B5EF4-FFF2-40B4-BE49-F238E27FC236}">
                <a16:creationId xmlns:a16="http://schemas.microsoft.com/office/drawing/2014/main" id="{99D4B07D-1EBB-EC4F-877D-E10F2400D96E}"/>
              </a:ext>
            </a:extLst>
          </p:cNvPr>
          <p:cNvSpPr txBox="1"/>
          <p:nvPr/>
        </p:nvSpPr>
        <p:spPr>
          <a:xfrm>
            <a:off x="6687019" y="1195345"/>
            <a:ext cx="681061" cy="300082"/>
          </a:xfrm>
          <a:prstGeom prst="rect">
            <a:avLst/>
          </a:prstGeom>
          <a:noFill/>
        </p:spPr>
        <p:txBody>
          <a:bodyPr wrap="square" rtlCol="0">
            <a:spAutoFit/>
          </a:bodyPr>
          <a:lstStyle/>
          <a:p>
            <a:r>
              <a:rPr lang="en-US" sz="1350" dirty="0"/>
              <a:t>Policy</a:t>
            </a:r>
          </a:p>
        </p:txBody>
      </p:sp>
      <p:cxnSp>
        <p:nvCxnSpPr>
          <p:cNvPr id="53" name="Straight Arrow Connector 52">
            <a:extLst>
              <a:ext uri="{FF2B5EF4-FFF2-40B4-BE49-F238E27FC236}">
                <a16:creationId xmlns:a16="http://schemas.microsoft.com/office/drawing/2014/main" id="{A953D2D4-6A0D-D749-B1B3-B62E201969E2}"/>
              </a:ext>
            </a:extLst>
          </p:cNvPr>
          <p:cNvCxnSpPr>
            <a:cxnSpLocks/>
          </p:cNvCxnSpPr>
          <p:nvPr/>
        </p:nvCxnSpPr>
        <p:spPr>
          <a:xfrm flipH="1">
            <a:off x="1711224" y="1569691"/>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0C03A48-AA4D-C245-B735-154FD34ED228}"/>
              </a:ext>
            </a:extLst>
          </p:cNvPr>
          <p:cNvCxnSpPr>
            <a:cxnSpLocks/>
          </p:cNvCxnSpPr>
          <p:nvPr/>
        </p:nvCxnSpPr>
        <p:spPr>
          <a:xfrm flipH="1">
            <a:off x="3459500" y="1565089"/>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730CD79-50C0-3F44-BC63-B73DCCFEAD7D}"/>
              </a:ext>
            </a:extLst>
          </p:cNvPr>
          <p:cNvCxnSpPr>
            <a:cxnSpLocks/>
          </p:cNvCxnSpPr>
          <p:nvPr/>
        </p:nvCxnSpPr>
        <p:spPr>
          <a:xfrm flipH="1">
            <a:off x="5184185" y="1565089"/>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89B370F-4D5D-DD42-B197-C27454951B75}"/>
              </a:ext>
            </a:extLst>
          </p:cNvPr>
          <p:cNvCxnSpPr>
            <a:cxnSpLocks/>
          </p:cNvCxnSpPr>
          <p:nvPr/>
        </p:nvCxnSpPr>
        <p:spPr>
          <a:xfrm flipH="1">
            <a:off x="6871254" y="1553041"/>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ED846B-BBBD-D34B-BDC7-4A971491B3F7}"/>
              </a:ext>
            </a:extLst>
          </p:cNvPr>
          <p:cNvSpPr txBox="1"/>
          <p:nvPr/>
        </p:nvSpPr>
        <p:spPr>
          <a:xfrm>
            <a:off x="7854998" y="2019373"/>
            <a:ext cx="961770" cy="300082"/>
          </a:xfrm>
          <a:prstGeom prst="rect">
            <a:avLst/>
          </a:prstGeom>
          <a:noFill/>
        </p:spPr>
        <p:txBody>
          <a:bodyPr wrap="square" rtlCol="0">
            <a:spAutoFit/>
          </a:bodyPr>
          <a:lstStyle/>
          <a:p>
            <a:r>
              <a:rPr lang="en-US" sz="1350" dirty="0"/>
              <a:t>Data Plane</a:t>
            </a:r>
          </a:p>
        </p:txBody>
      </p:sp>
      <p:sp>
        <p:nvSpPr>
          <p:cNvPr id="57" name="TextBox 56">
            <a:extLst>
              <a:ext uri="{FF2B5EF4-FFF2-40B4-BE49-F238E27FC236}">
                <a16:creationId xmlns:a16="http://schemas.microsoft.com/office/drawing/2014/main" id="{B8DA006C-1324-414A-9ACA-63B713A99350}"/>
              </a:ext>
            </a:extLst>
          </p:cNvPr>
          <p:cNvSpPr txBox="1"/>
          <p:nvPr/>
        </p:nvSpPr>
        <p:spPr>
          <a:xfrm>
            <a:off x="7743554" y="1152002"/>
            <a:ext cx="961770" cy="507831"/>
          </a:xfrm>
          <a:prstGeom prst="rect">
            <a:avLst/>
          </a:prstGeom>
          <a:noFill/>
        </p:spPr>
        <p:txBody>
          <a:bodyPr wrap="square" rtlCol="0">
            <a:spAutoFit/>
          </a:bodyPr>
          <a:lstStyle/>
          <a:p>
            <a:pPr algn="ctr"/>
            <a:r>
              <a:rPr lang="en-US" sz="1350" dirty="0"/>
              <a:t>Control Plane</a:t>
            </a:r>
          </a:p>
        </p:txBody>
      </p:sp>
      <p:sp>
        <p:nvSpPr>
          <p:cNvPr id="61" name="TextBox 60">
            <a:extLst>
              <a:ext uri="{FF2B5EF4-FFF2-40B4-BE49-F238E27FC236}">
                <a16:creationId xmlns:a16="http://schemas.microsoft.com/office/drawing/2014/main" id="{8FCA700D-6670-7B4E-97FC-C25DFEEBEBEB}"/>
              </a:ext>
            </a:extLst>
          </p:cNvPr>
          <p:cNvSpPr txBox="1"/>
          <p:nvPr/>
        </p:nvSpPr>
        <p:spPr>
          <a:xfrm>
            <a:off x="3871879" y="2409647"/>
            <a:ext cx="1257299" cy="300082"/>
          </a:xfrm>
          <a:prstGeom prst="rect">
            <a:avLst/>
          </a:prstGeom>
          <a:noFill/>
          <a:ln>
            <a:solidFill>
              <a:schemeClr val="accent1"/>
            </a:solidFill>
          </a:ln>
        </p:spPr>
        <p:txBody>
          <a:bodyPr wrap="square" rtlCol="0">
            <a:spAutoFit/>
          </a:bodyPr>
          <a:lstStyle/>
          <a:p>
            <a:pPr algn="ctr"/>
            <a:r>
              <a:rPr lang="en-US" sz="1350" dirty="0"/>
              <a:t>Proxy</a:t>
            </a:r>
          </a:p>
        </p:txBody>
      </p:sp>
      <p:cxnSp>
        <p:nvCxnSpPr>
          <p:cNvPr id="63" name="Straight Arrow Connector 62">
            <a:extLst>
              <a:ext uri="{FF2B5EF4-FFF2-40B4-BE49-F238E27FC236}">
                <a16:creationId xmlns:a16="http://schemas.microsoft.com/office/drawing/2014/main" id="{FB0C315E-AF8B-1A42-AD0E-70FAF3DEE18B}"/>
              </a:ext>
            </a:extLst>
          </p:cNvPr>
          <p:cNvCxnSpPr/>
          <p:nvPr/>
        </p:nvCxnSpPr>
        <p:spPr>
          <a:xfrm>
            <a:off x="4567097" y="2107746"/>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7D5294C-DF58-154E-B1E9-C01A8F29BBB1}"/>
              </a:ext>
            </a:extLst>
          </p:cNvPr>
          <p:cNvSpPr/>
          <p:nvPr/>
        </p:nvSpPr>
        <p:spPr>
          <a:xfrm>
            <a:off x="3948609" y="2864193"/>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59" name="TextBox 58">
            <a:extLst>
              <a:ext uri="{FF2B5EF4-FFF2-40B4-BE49-F238E27FC236}">
                <a16:creationId xmlns:a16="http://schemas.microsoft.com/office/drawing/2014/main" id="{8C4B6335-07C3-C443-9C20-69C1A6E3C085}"/>
              </a:ext>
            </a:extLst>
          </p:cNvPr>
          <p:cNvSpPr txBox="1"/>
          <p:nvPr/>
        </p:nvSpPr>
        <p:spPr>
          <a:xfrm>
            <a:off x="4046646" y="285818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306691" y="286303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680042" y="28736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368080" y="28745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4" name="Flowchart: Magnetic Disk 12">
            <a:extLst>
              <a:ext uri="{FF2B5EF4-FFF2-40B4-BE49-F238E27FC236}">
                <a16:creationId xmlns:a16="http://schemas.microsoft.com/office/drawing/2014/main" id="{7311F32B-2E0D-2B48-A62E-7D26A8789E56}"/>
              </a:ext>
            </a:extLst>
          </p:cNvPr>
          <p:cNvSpPr/>
          <p:nvPr/>
        </p:nvSpPr>
        <p:spPr>
          <a:xfrm>
            <a:off x="2437409" y="4163407"/>
            <a:ext cx="845887" cy="27799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65" name="Flowchart: Magnetic Disk 12">
            <a:extLst>
              <a:ext uri="{FF2B5EF4-FFF2-40B4-BE49-F238E27FC236}">
                <a16:creationId xmlns:a16="http://schemas.microsoft.com/office/drawing/2014/main" id="{06B2F533-02AC-F849-85DA-FE4B94924128}"/>
              </a:ext>
            </a:extLst>
          </p:cNvPr>
          <p:cNvSpPr/>
          <p:nvPr/>
        </p:nvSpPr>
        <p:spPr>
          <a:xfrm>
            <a:off x="4120919" y="4163407"/>
            <a:ext cx="845887" cy="27799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66" name="Flowchart: Magnetic Disk 12">
            <a:extLst>
              <a:ext uri="{FF2B5EF4-FFF2-40B4-BE49-F238E27FC236}">
                <a16:creationId xmlns:a16="http://schemas.microsoft.com/office/drawing/2014/main" id="{F8F23DD6-1A1C-6447-9756-996A4385BAF2}"/>
              </a:ext>
            </a:extLst>
          </p:cNvPr>
          <p:cNvSpPr/>
          <p:nvPr/>
        </p:nvSpPr>
        <p:spPr>
          <a:xfrm>
            <a:off x="5796528" y="4146581"/>
            <a:ext cx="845887" cy="27799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67" name="Flowchart: Magnetic Disk 12">
            <a:extLst>
              <a:ext uri="{FF2B5EF4-FFF2-40B4-BE49-F238E27FC236}">
                <a16:creationId xmlns:a16="http://schemas.microsoft.com/office/drawing/2014/main" id="{05708461-8343-F144-B691-1A6C307312C8}"/>
              </a:ext>
            </a:extLst>
          </p:cNvPr>
          <p:cNvSpPr/>
          <p:nvPr/>
        </p:nvSpPr>
        <p:spPr>
          <a:xfrm>
            <a:off x="846062" y="4163407"/>
            <a:ext cx="845887" cy="27799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98827" y="4145084"/>
            <a:ext cx="845887" cy="27799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822691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5924" y="2631568"/>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341018" y="2631567"/>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11645" y="2151013"/>
            <a:ext cx="1226305" cy="82887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Cleaning</a:t>
            </a:r>
          </a:p>
        </p:txBody>
      </p:sp>
      <p:sp>
        <p:nvSpPr>
          <p:cNvPr id="7" name="Rectangle 6"/>
          <p:cNvSpPr/>
          <p:nvPr/>
        </p:nvSpPr>
        <p:spPr>
          <a:xfrm>
            <a:off x="7366600" y="2571637"/>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565366" y="275132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23029" y="275132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777178" y="2232104"/>
            <a:ext cx="612138" cy="253916"/>
          </a:xfrm>
          <a:prstGeom prst="rect">
            <a:avLst/>
          </a:prstGeom>
          <a:noFill/>
          <a:ln>
            <a:solidFill>
              <a:schemeClr val="accent1"/>
            </a:solidFill>
          </a:ln>
        </p:spPr>
        <p:txBody>
          <a:bodyPr wrap="square" rtlCol="0">
            <a:spAutoFit/>
          </a:bodyPr>
          <a:lstStyle/>
          <a:p>
            <a:pPr algn="ctr"/>
            <a:r>
              <a:rPr lang="en-US" sz="10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33477" y="273071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4143766" y="3966705"/>
            <a:ext cx="886626" cy="3572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stCxn id="2" idx="0"/>
            <a:endCxn id="20" idx="1"/>
          </p:cNvCxnSpPr>
          <p:nvPr/>
        </p:nvCxnSpPr>
        <p:spPr>
          <a:xfrm>
            <a:off x="1027138" y="2751328"/>
            <a:ext cx="1495891" cy="1500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8B5239-0165-C140-A27A-F607D18149B7}"/>
              </a:ext>
            </a:extLst>
          </p:cNvPr>
          <p:cNvCxnSpPr>
            <a:cxnSpLocks/>
            <a:stCxn id="2" idx="0"/>
          </p:cNvCxnSpPr>
          <p:nvPr/>
        </p:nvCxnSpPr>
        <p:spPr>
          <a:xfrm flipV="1">
            <a:off x="1027138" y="2371186"/>
            <a:ext cx="4025647" cy="3801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EEE0-FC38-E748-AAE4-E24BAD580EC4}"/>
              </a:ext>
            </a:extLst>
          </p:cNvPr>
          <p:cNvCxnSpPr>
            <a:cxnSpLocks/>
            <a:endCxn id="23" idx="2"/>
          </p:cNvCxnSpPr>
          <p:nvPr/>
        </p:nvCxnSpPr>
        <p:spPr>
          <a:xfrm>
            <a:off x="2365189" y="2725206"/>
            <a:ext cx="5630060" cy="3055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Change Happens</a:t>
            </a:r>
          </a:p>
        </p:txBody>
      </p:sp>
      <p:sp>
        <p:nvSpPr>
          <p:cNvPr id="22" name="Rectangle 21">
            <a:extLst>
              <a:ext uri="{FF2B5EF4-FFF2-40B4-BE49-F238E27FC236}">
                <a16:creationId xmlns:a16="http://schemas.microsoft.com/office/drawing/2014/main" id="{B8A2A423-28AB-9746-BBF5-8544EB044AB3}"/>
              </a:ext>
            </a:extLst>
          </p:cNvPr>
          <p:cNvSpPr/>
          <p:nvPr/>
        </p:nvSpPr>
        <p:spPr>
          <a:xfrm>
            <a:off x="5548516" y="3416695"/>
            <a:ext cx="1189435" cy="6938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Laundry</a:t>
            </a:r>
          </a:p>
        </p:txBody>
      </p:sp>
      <p:sp>
        <p:nvSpPr>
          <p:cNvPr id="24" name="TextBox 23">
            <a:extLst>
              <a:ext uri="{FF2B5EF4-FFF2-40B4-BE49-F238E27FC236}">
                <a16:creationId xmlns:a16="http://schemas.microsoft.com/office/drawing/2014/main" id="{6C2A3CED-3813-5C41-A007-A64644ED5A23}"/>
              </a:ext>
            </a:extLst>
          </p:cNvPr>
          <p:cNvSpPr txBox="1"/>
          <p:nvPr/>
        </p:nvSpPr>
        <p:spPr>
          <a:xfrm>
            <a:off x="5846366" y="3478558"/>
            <a:ext cx="542951" cy="253916"/>
          </a:xfrm>
          <a:prstGeom prst="rect">
            <a:avLst/>
          </a:prstGeom>
          <a:noFill/>
          <a:ln>
            <a:solidFill>
              <a:schemeClr val="accent1"/>
            </a:solidFill>
          </a:ln>
        </p:spPr>
        <p:txBody>
          <a:bodyPr wrap="square" rtlCol="0">
            <a:spAutoFit/>
          </a:bodyPr>
          <a:lstStyle/>
          <a:p>
            <a:pPr algn="ctr"/>
            <a:r>
              <a:rPr lang="en-US" sz="1050" dirty="0"/>
              <a:t>API</a:t>
            </a:r>
          </a:p>
        </p:txBody>
      </p:sp>
      <p:sp>
        <p:nvSpPr>
          <p:cNvPr id="29" name="Rectangle 28">
            <a:extLst>
              <a:ext uri="{FF2B5EF4-FFF2-40B4-BE49-F238E27FC236}">
                <a16:creationId xmlns:a16="http://schemas.microsoft.com/office/drawing/2014/main" id="{E56CF25F-1859-D742-A9D4-3E1084CF6C3A}"/>
              </a:ext>
            </a:extLst>
          </p:cNvPr>
          <p:cNvSpPr/>
          <p:nvPr/>
        </p:nvSpPr>
        <p:spPr>
          <a:xfrm>
            <a:off x="5603574" y="4650079"/>
            <a:ext cx="1189435" cy="6938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Inventory</a:t>
            </a:r>
          </a:p>
        </p:txBody>
      </p:sp>
      <p:sp>
        <p:nvSpPr>
          <p:cNvPr id="34" name="TextBox 33">
            <a:extLst>
              <a:ext uri="{FF2B5EF4-FFF2-40B4-BE49-F238E27FC236}">
                <a16:creationId xmlns:a16="http://schemas.microsoft.com/office/drawing/2014/main" id="{AD35A522-30D5-7044-9B61-02ED37E2EDBD}"/>
              </a:ext>
            </a:extLst>
          </p:cNvPr>
          <p:cNvSpPr txBox="1"/>
          <p:nvPr/>
        </p:nvSpPr>
        <p:spPr>
          <a:xfrm>
            <a:off x="5901424" y="4711941"/>
            <a:ext cx="542951" cy="253916"/>
          </a:xfrm>
          <a:prstGeom prst="rect">
            <a:avLst/>
          </a:prstGeom>
          <a:noFill/>
          <a:ln>
            <a:solidFill>
              <a:schemeClr val="accent1"/>
            </a:solidFill>
          </a:ln>
        </p:spPr>
        <p:txBody>
          <a:bodyPr wrap="square" rtlCol="0">
            <a:spAutoFit/>
          </a:bodyPr>
          <a:lstStyle/>
          <a:p>
            <a:pPr algn="ctr"/>
            <a:r>
              <a:rPr lang="en-US" sz="1050" dirty="0"/>
              <a:t>API</a:t>
            </a:r>
          </a:p>
        </p:txBody>
      </p:sp>
      <p:sp>
        <p:nvSpPr>
          <p:cNvPr id="35" name="Flowchart: Magnetic Disk 12">
            <a:extLst>
              <a:ext uri="{FF2B5EF4-FFF2-40B4-BE49-F238E27FC236}">
                <a16:creationId xmlns:a16="http://schemas.microsoft.com/office/drawing/2014/main" id="{83BB006B-AC41-A141-94CF-1240EF6AC8F0}"/>
              </a:ext>
            </a:extLst>
          </p:cNvPr>
          <p:cNvSpPr/>
          <p:nvPr/>
        </p:nvSpPr>
        <p:spPr>
          <a:xfrm>
            <a:off x="5798370" y="5060673"/>
            <a:ext cx="791728" cy="30008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9" name="TextBox 38">
            <a:extLst>
              <a:ext uri="{FF2B5EF4-FFF2-40B4-BE49-F238E27FC236}">
                <a16:creationId xmlns:a16="http://schemas.microsoft.com/office/drawing/2014/main" id="{9FE327CD-7C42-D346-813B-9B9DACD1BE05}"/>
              </a:ext>
            </a:extLst>
          </p:cNvPr>
          <p:cNvSpPr txBox="1"/>
          <p:nvPr/>
        </p:nvSpPr>
        <p:spPr>
          <a:xfrm>
            <a:off x="5155583" y="2101835"/>
            <a:ext cx="273923" cy="600164"/>
          </a:xfrm>
          <a:prstGeom prst="rect">
            <a:avLst/>
          </a:prstGeom>
          <a:noFill/>
        </p:spPr>
        <p:txBody>
          <a:bodyPr wrap="square" rtlCol="0">
            <a:spAutoFit/>
          </a:bodyPr>
          <a:lstStyle/>
          <a:p>
            <a:r>
              <a:rPr lang="en-US" sz="3300" b="1" dirty="0"/>
              <a:t>?</a:t>
            </a:r>
          </a:p>
        </p:txBody>
      </p:sp>
      <p:sp>
        <p:nvSpPr>
          <p:cNvPr id="37" name="Rectangle 36">
            <a:extLst>
              <a:ext uri="{FF2B5EF4-FFF2-40B4-BE49-F238E27FC236}">
                <a16:creationId xmlns:a16="http://schemas.microsoft.com/office/drawing/2014/main" id="{19116A05-73B3-0540-AA98-CE30979A1F19}"/>
              </a:ext>
            </a:extLst>
          </p:cNvPr>
          <p:cNvSpPr/>
          <p:nvPr/>
        </p:nvSpPr>
        <p:spPr>
          <a:xfrm>
            <a:off x="3961712" y="2650225"/>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38" name="TextBox 37">
            <a:extLst>
              <a:ext uri="{FF2B5EF4-FFF2-40B4-BE49-F238E27FC236}">
                <a16:creationId xmlns:a16="http://schemas.microsoft.com/office/drawing/2014/main" id="{5D01AC5C-8815-504E-A76E-301747C1E1B1}"/>
              </a:ext>
            </a:extLst>
          </p:cNvPr>
          <p:cNvSpPr txBox="1"/>
          <p:nvPr/>
        </p:nvSpPr>
        <p:spPr>
          <a:xfrm>
            <a:off x="4129241" y="2809305"/>
            <a:ext cx="923544"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41" name="Straight Arrow Connector 40">
            <a:extLst>
              <a:ext uri="{FF2B5EF4-FFF2-40B4-BE49-F238E27FC236}">
                <a16:creationId xmlns:a16="http://schemas.microsoft.com/office/drawing/2014/main" id="{E8005425-2580-6C41-9F2D-380FF7F6FC16}"/>
              </a:ext>
            </a:extLst>
          </p:cNvPr>
          <p:cNvCxnSpPr>
            <a:cxnSpLocks/>
          </p:cNvCxnSpPr>
          <p:nvPr/>
        </p:nvCxnSpPr>
        <p:spPr>
          <a:xfrm>
            <a:off x="1141438" y="2865628"/>
            <a:ext cx="2987803" cy="1626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Flowchart: Magnetic Disk 12">
            <a:extLst>
              <a:ext uri="{FF2B5EF4-FFF2-40B4-BE49-F238E27FC236}">
                <a16:creationId xmlns:a16="http://schemas.microsoft.com/office/drawing/2014/main" id="{35B7D73A-B7F1-7345-ABB6-6270BC96E18D}"/>
              </a:ext>
            </a:extLst>
          </p:cNvPr>
          <p:cNvSpPr/>
          <p:nvPr/>
        </p:nvSpPr>
        <p:spPr>
          <a:xfrm>
            <a:off x="2559947" y="3927713"/>
            <a:ext cx="886626" cy="3572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3" name="Flowchart: Magnetic Disk 12">
            <a:extLst>
              <a:ext uri="{FF2B5EF4-FFF2-40B4-BE49-F238E27FC236}">
                <a16:creationId xmlns:a16="http://schemas.microsoft.com/office/drawing/2014/main" id="{040654E6-BC6E-6E46-B41F-B68097B6921D}"/>
              </a:ext>
            </a:extLst>
          </p:cNvPr>
          <p:cNvSpPr/>
          <p:nvPr/>
        </p:nvSpPr>
        <p:spPr>
          <a:xfrm>
            <a:off x="773710" y="4086354"/>
            <a:ext cx="886626" cy="3572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4" name="Flowchart: Magnetic Disk 12">
            <a:extLst>
              <a:ext uri="{FF2B5EF4-FFF2-40B4-BE49-F238E27FC236}">
                <a16:creationId xmlns:a16="http://schemas.microsoft.com/office/drawing/2014/main" id="{AF8C807E-47D3-0C41-A06D-E44C4EFA4DFA}"/>
              </a:ext>
            </a:extLst>
          </p:cNvPr>
          <p:cNvSpPr/>
          <p:nvPr/>
        </p:nvSpPr>
        <p:spPr>
          <a:xfrm>
            <a:off x="7570395" y="3907102"/>
            <a:ext cx="886626" cy="3572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Flowchart: Magnetic Disk 12">
            <a:extLst>
              <a:ext uri="{FF2B5EF4-FFF2-40B4-BE49-F238E27FC236}">
                <a16:creationId xmlns:a16="http://schemas.microsoft.com/office/drawing/2014/main" id="{DF69811C-9024-344A-A38C-D559B074C7B6}"/>
              </a:ext>
            </a:extLst>
          </p:cNvPr>
          <p:cNvSpPr/>
          <p:nvPr/>
        </p:nvSpPr>
        <p:spPr>
          <a:xfrm>
            <a:off x="5744110" y="3825107"/>
            <a:ext cx="791728" cy="30008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6" name="Flowchart: Magnetic Disk 12">
            <a:extLst>
              <a:ext uri="{FF2B5EF4-FFF2-40B4-BE49-F238E27FC236}">
                <a16:creationId xmlns:a16="http://schemas.microsoft.com/office/drawing/2014/main" id="{1578AAFF-DDC4-A344-A945-911987D0805F}"/>
              </a:ext>
            </a:extLst>
          </p:cNvPr>
          <p:cNvSpPr/>
          <p:nvPr/>
        </p:nvSpPr>
        <p:spPr>
          <a:xfrm>
            <a:off x="5721977" y="2626994"/>
            <a:ext cx="791728" cy="30008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1416293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4537" y="263944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697007" y="1328357"/>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82336" y="4318589"/>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6940150" y="1135430"/>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703979"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879018" y="144811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9864" y="447766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107027" y="129450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5879416" y="5714076"/>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stCxn id="2" idx="0"/>
            <a:endCxn id="20" idx="1"/>
          </p:cNvCxnSpPr>
          <p:nvPr/>
        </p:nvCxnSpPr>
        <p:spPr>
          <a:xfrm flipV="1">
            <a:off x="1165751" y="1598159"/>
            <a:ext cx="1713267" cy="11610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8B5239-0165-C140-A27A-F607D18149B7}"/>
              </a:ext>
            </a:extLst>
          </p:cNvPr>
          <p:cNvCxnSpPr>
            <a:cxnSpLocks/>
          </p:cNvCxnSpPr>
          <p:nvPr/>
        </p:nvCxnSpPr>
        <p:spPr>
          <a:xfrm flipV="1">
            <a:off x="1521026" y="1528185"/>
            <a:ext cx="5807822" cy="16566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EEE0-FC38-E748-AAE4-E24BAD580EC4}"/>
              </a:ext>
            </a:extLst>
          </p:cNvPr>
          <p:cNvCxnSpPr>
            <a:cxnSpLocks/>
          </p:cNvCxnSpPr>
          <p:nvPr/>
        </p:nvCxnSpPr>
        <p:spPr>
          <a:xfrm>
            <a:off x="1420385" y="3372395"/>
            <a:ext cx="5195729" cy="12974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45647" y="205340"/>
            <a:ext cx="4974336" cy="415498"/>
          </a:xfrm>
          <a:prstGeom prst="rect">
            <a:avLst/>
          </a:prstGeom>
          <a:noFill/>
        </p:spPr>
        <p:txBody>
          <a:bodyPr wrap="square" rtlCol="0">
            <a:spAutoFit/>
          </a:bodyPr>
          <a:lstStyle/>
          <a:p>
            <a:pPr algn="ctr"/>
            <a:r>
              <a:rPr lang="en-US" sz="2100" dirty="0"/>
              <a:t>Complexity Multiplies</a:t>
            </a:r>
          </a:p>
        </p:txBody>
      </p:sp>
      <p:sp>
        <p:nvSpPr>
          <p:cNvPr id="6" name="Slide Number Placeholder 5">
            <a:extLst>
              <a:ext uri="{FF2B5EF4-FFF2-40B4-BE49-F238E27FC236}">
                <a16:creationId xmlns:a16="http://schemas.microsoft.com/office/drawing/2014/main" id="{3E972A0E-373E-134B-82CC-B4263091772B}"/>
              </a:ext>
            </a:extLst>
          </p:cNvPr>
          <p:cNvSpPr>
            <a:spLocks noGrp="1"/>
          </p:cNvSpPr>
          <p:nvPr>
            <p:ph type="sldNum" sz="quarter" idx="12"/>
          </p:nvPr>
        </p:nvSpPr>
        <p:spPr/>
        <p:txBody>
          <a:bodyPr/>
          <a:lstStyle/>
          <a:p>
            <a:fld id="{AA792DF1-A555-43FA-AD2F-E7EC51E120F1}" type="slidenum">
              <a:rPr lang="en-GB" smtClean="0"/>
              <a:t>46</a:t>
            </a:fld>
            <a:endParaRPr lang="en-GB"/>
          </a:p>
        </p:txBody>
      </p:sp>
      <p:sp>
        <p:nvSpPr>
          <p:cNvPr id="27" name="Rectangle 26">
            <a:extLst>
              <a:ext uri="{FF2B5EF4-FFF2-40B4-BE49-F238E27FC236}">
                <a16:creationId xmlns:a16="http://schemas.microsoft.com/office/drawing/2014/main" id="{B44D8CE5-51C7-9648-8160-A268A0619F49}"/>
              </a:ext>
            </a:extLst>
          </p:cNvPr>
          <p:cNvSpPr/>
          <p:nvPr/>
        </p:nvSpPr>
        <p:spPr>
          <a:xfrm>
            <a:off x="3032053" y="437025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29" name="TextBox 28">
            <a:extLst>
              <a:ext uri="{FF2B5EF4-FFF2-40B4-BE49-F238E27FC236}">
                <a16:creationId xmlns:a16="http://schemas.microsoft.com/office/drawing/2014/main" id="{7BCE58C7-55C7-264C-8CA3-426CC2EFA611}"/>
              </a:ext>
            </a:extLst>
          </p:cNvPr>
          <p:cNvSpPr txBox="1"/>
          <p:nvPr/>
        </p:nvSpPr>
        <p:spPr>
          <a:xfrm>
            <a:off x="3199582" y="4529330"/>
            <a:ext cx="923544"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37" name="Straight Arrow Connector 36">
            <a:extLst>
              <a:ext uri="{FF2B5EF4-FFF2-40B4-BE49-F238E27FC236}">
                <a16:creationId xmlns:a16="http://schemas.microsoft.com/office/drawing/2014/main" id="{1C50768E-904C-9B43-A0EB-63EA339AEF5E}"/>
              </a:ext>
            </a:extLst>
          </p:cNvPr>
          <p:cNvCxnSpPr>
            <a:cxnSpLocks/>
          </p:cNvCxnSpPr>
          <p:nvPr/>
        </p:nvCxnSpPr>
        <p:spPr>
          <a:xfrm>
            <a:off x="1411222" y="3343598"/>
            <a:ext cx="2543084" cy="14341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5A2C79-57A0-1041-A584-885C632B03DD}"/>
              </a:ext>
            </a:extLst>
          </p:cNvPr>
          <p:cNvCxnSpPr>
            <a:cxnSpLocks/>
          </p:cNvCxnSpPr>
          <p:nvPr/>
        </p:nvCxnSpPr>
        <p:spPr>
          <a:xfrm flipV="1">
            <a:off x="8024676" y="390210"/>
            <a:ext cx="802633" cy="131087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E494E6-C965-A140-A93A-22FA3DAA13FF}"/>
              </a:ext>
            </a:extLst>
          </p:cNvPr>
          <p:cNvCxnSpPr>
            <a:cxnSpLocks/>
          </p:cNvCxnSpPr>
          <p:nvPr/>
        </p:nvCxnSpPr>
        <p:spPr>
          <a:xfrm flipH="1" flipV="1">
            <a:off x="1194287" y="132406"/>
            <a:ext cx="1502720" cy="141311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12">
            <a:extLst>
              <a:ext uri="{FF2B5EF4-FFF2-40B4-BE49-F238E27FC236}">
                <a16:creationId xmlns:a16="http://schemas.microsoft.com/office/drawing/2014/main" id="{59193E56-CECF-C94F-A9F5-C397B836C737}"/>
              </a:ext>
            </a:extLst>
          </p:cNvPr>
          <p:cNvSpPr/>
          <p:nvPr/>
        </p:nvSpPr>
        <p:spPr>
          <a:xfrm>
            <a:off x="2882007" y="2732235"/>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8" name="Flowchart: Magnetic Disk 12">
            <a:extLst>
              <a:ext uri="{FF2B5EF4-FFF2-40B4-BE49-F238E27FC236}">
                <a16:creationId xmlns:a16="http://schemas.microsoft.com/office/drawing/2014/main" id="{76BBBF1B-4FA3-4944-859B-B19F61B18196}"/>
              </a:ext>
            </a:extLst>
          </p:cNvPr>
          <p:cNvSpPr/>
          <p:nvPr/>
        </p:nvSpPr>
        <p:spPr>
          <a:xfrm>
            <a:off x="3218178" y="5740686"/>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9" name="Flowchart: Magnetic Disk 12">
            <a:extLst>
              <a:ext uri="{FF2B5EF4-FFF2-40B4-BE49-F238E27FC236}">
                <a16:creationId xmlns:a16="http://schemas.microsoft.com/office/drawing/2014/main" id="{50B8DA06-AD69-1041-B14D-E5F378231059}"/>
              </a:ext>
            </a:extLst>
          </p:cNvPr>
          <p:cNvSpPr/>
          <p:nvPr/>
        </p:nvSpPr>
        <p:spPr>
          <a:xfrm>
            <a:off x="7166407" y="2555970"/>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0" name="Flowchart: Magnetic Disk 12">
            <a:extLst>
              <a:ext uri="{FF2B5EF4-FFF2-40B4-BE49-F238E27FC236}">
                <a16:creationId xmlns:a16="http://schemas.microsoft.com/office/drawing/2014/main" id="{43B0DCA9-9B87-E448-AE5D-848B9259593F}"/>
              </a:ext>
            </a:extLst>
          </p:cNvPr>
          <p:cNvSpPr/>
          <p:nvPr/>
        </p:nvSpPr>
        <p:spPr>
          <a:xfrm>
            <a:off x="747799" y="4043317"/>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36" name="Straight Arrow Connector 35">
            <a:extLst>
              <a:ext uri="{FF2B5EF4-FFF2-40B4-BE49-F238E27FC236}">
                <a16:creationId xmlns:a16="http://schemas.microsoft.com/office/drawing/2014/main" id="{A712F6FE-38DD-1648-9161-D64171D2ABF5}"/>
              </a:ext>
            </a:extLst>
          </p:cNvPr>
          <p:cNvCxnSpPr>
            <a:cxnSpLocks/>
          </p:cNvCxnSpPr>
          <p:nvPr/>
        </p:nvCxnSpPr>
        <p:spPr>
          <a:xfrm flipH="1" flipV="1">
            <a:off x="3963470" y="4766141"/>
            <a:ext cx="2047348" cy="3517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197E79-F2B0-EB42-93D7-864F7608630E}"/>
              </a:ext>
            </a:extLst>
          </p:cNvPr>
          <p:cNvCxnSpPr>
            <a:cxnSpLocks/>
            <a:endCxn id="23" idx="2"/>
          </p:cNvCxnSpPr>
          <p:nvPr/>
        </p:nvCxnSpPr>
        <p:spPr>
          <a:xfrm flipV="1">
            <a:off x="6446059" y="1594591"/>
            <a:ext cx="1122740" cy="30920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791276F-0411-DA40-8ABA-AE0EB92E09D4}"/>
              </a:ext>
            </a:extLst>
          </p:cNvPr>
          <p:cNvCxnSpPr>
            <a:cxnSpLocks/>
          </p:cNvCxnSpPr>
          <p:nvPr/>
        </p:nvCxnSpPr>
        <p:spPr>
          <a:xfrm flipH="1" flipV="1">
            <a:off x="3471477" y="1701084"/>
            <a:ext cx="650357" cy="34168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6B265D-1374-7142-88E5-1211F75BF81E}"/>
              </a:ext>
            </a:extLst>
          </p:cNvPr>
          <p:cNvSpPr txBox="1"/>
          <p:nvPr/>
        </p:nvSpPr>
        <p:spPr>
          <a:xfrm rot="10800000" flipV="1">
            <a:off x="3252067" y="717088"/>
            <a:ext cx="3193992" cy="369332"/>
          </a:xfrm>
          <a:prstGeom prst="rect">
            <a:avLst/>
          </a:prstGeom>
          <a:noFill/>
        </p:spPr>
        <p:txBody>
          <a:bodyPr wrap="square" rtlCol="0">
            <a:spAutoFit/>
          </a:bodyPr>
          <a:lstStyle/>
          <a:p>
            <a:r>
              <a:rPr lang="en-US" dirty="0"/>
              <a:t>Up to N(N-1)/ 2 connections</a:t>
            </a:r>
          </a:p>
        </p:txBody>
      </p:sp>
    </p:spTree>
    <p:extLst>
      <p:ext uri="{BB962C8B-B14F-4D97-AF65-F5344CB8AC3E}">
        <p14:creationId xmlns:p14="http://schemas.microsoft.com/office/powerpoint/2010/main" val="2296764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4.Event driven architectures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47</a:t>
            </a:fld>
            <a:endParaRPr lang="en-US"/>
          </a:p>
        </p:txBody>
      </p:sp>
    </p:spTree>
    <p:extLst>
      <p:ext uri="{BB962C8B-B14F-4D97-AF65-F5344CB8AC3E}">
        <p14:creationId xmlns:p14="http://schemas.microsoft.com/office/powerpoint/2010/main" val="2097360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346942" y="4172910"/>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492639" y="4183795"/>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677010" y="4886996"/>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820662" y="2349860"/>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504739" y="2334318"/>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13374" y="2318064"/>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368328" y="2318065"/>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930104" y="246961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86750" y="24540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680902"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35205"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96536" y="371838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380833"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235136"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91487" y="371229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792237" y="371967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897003" y="37827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853648" y="4171630"/>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484839" y="416072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373033" y="425063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a:extLst>
              <a:ext uri="{FF2B5EF4-FFF2-40B4-BE49-F238E27FC236}">
                <a16:creationId xmlns:a16="http://schemas.microsoft.com/office/drawing/2014/main" id="{8241D194-4F11-3240-B1A4-C56094D8AA02}"/>
              </a:ext>
            </a:extLst>
          </p:cNvPr>
          <p:cNvSpPr txBox="1"/>
          <p:nvPr/>
        </p:nvSpPr>
        <p:spPr>
          <a:xfrm>
            <a:off x="5299447" y="4200511"/>
            <a:ext cx="1193192" cy="923330"/>
          </a:xfrm>
          <a:prstGeom prst="rect">
            <a:avLst/>
          </a:prstGeom>
          <a:noFill/>
        </p:spPr>
        <p:txBody>
          <a:bodyPr wrap="square" rtlCol="0">
            <a:spAutoFit/>
          </a:bodyPr>
          <a:lstStyle/>
          <a:p>
            <a:pPr algn="ctr"/>
            <a:r>
              <a:rPr lang="en-US" sz="1350" dirty="0"/>
              <a:t>Channels subscribes to a ‘topic’ on the broker</a:t>
            </a:r>
          </a:p>
        </p:txBody>
      </p:sp>
      <p:sp>
        <p:nvSpPr>
          <p:cNvPr id="43" name="TextBox 42">
            <a:extLst>
              <a:ext uri="{FF2B5EF4-FFF2-40B4-BE49-F238E27FC236}">
                <a16:creationId xmlns:a16="http://schemas.microsoft.com/office/drawing/2014/main" id="{C11B2BDA-6F1A-8D49-A7C8-14DB792680FA}"/>
              </a:ext>
            </a:extLst>
          </p:cNvPr>
          <p:cNvSpPr txBox="1"/>
          <p:nvPr/>
        </p:nvSpPr>
        <p:spPr>
          <a:xfrm>
            <a:off x="632432" y="4277716"/>
            <a:ext cx="1193192" cy="1131079"/>
          </a:xfrm>
          <a:prstGeom prst="rect">
            <a:avLst/>
          </a:prstGeom>
          <a:noFill/>
        </p:spPr>
        <p:txBody>
          <a:bodyPr wrap="square" rtlCol="0">
            <a:spAutoFit/>
          </a:bodyPr>
          <a:lstStyle/>
          <a:p>
            <a:pPr algn="ctr"/>
            <a:r>
              <a:rPr lang="en-US" sz="1350" dirty="0"/>
              <a:t>Consumer has no notion of producer, just a topic on </a:t>
            </a:r>
            <a:r>
              <a:rPr lang="en-US" sz="1350" dirty="0" err="1"/>
              <a:t>tbe</a:t>
            </a:r>
            <a:r>
              <a:rPr lang="en-US" sz="1350" dirty="0"/>
              <a:t> broker</a:t>
            </a:r>
          </a:p>
        </p:txBody>
      </p:sp>
      <p:sp>
        <p:nvSpPr>
          <p:cNvPr id="30" name="TextBox 29">
            <a:extLst>
              <a:ext uri="{FF2B5EF4-FFF2-40B4-BE49-F238E27FC236}">
                <a16:creationId xmlns:a16="http://schemas.microsoft.com/office/drawing/2014/main" id="{68083A7F-B779-0548-BBEF-6A8FB446CF36}"/>
              </a:ext>
            </a:extLst>
          </p:cNvPr>
          <p:cNvSpPr txBox="1"/>
          <p:nvPr/>
        </p:nvSpPr>
        <p:spPr>
          <a:xfrm>
            <a:off x="2038572" y="1785891"/>
            <a:ext cx="4556647" cy="507831"/>
          </a:xfrm>
          <a:prstGeom prst="rect">
            <a:avLst/>
          </a:prstGeom>
          <a:noFill/>
        </p:spPr>
        <p:txBody>
          <a:bodyPr wrap="square" rtlCol="0">
            <a:spAutoFit/>
          </a:bodyPr>
          <a:lstStyle/>
          <a:p>
            <a:r>
              <a:rPr lang="en-US" sz="1350" dirty="0"/>
              <a:t>“</a:t>
            </a:r>
            <a:r>
              <a:rPr lang="en-GB" sz="1350" dirty="0"/>
              <a:t>Messaging over a lightweight message bus such as RabbitMQ</a:t>
            </a:r>
            <a:r>
              <a:rPr lang="en-US" sz="1350" dirty="0"/>
              <a:t>”</a:t>
            </a:r>
          </a:p>
        </p:txBody>
      </p:sp>
      <p:sp>
        <p:nvSpPr>
          <p:cNvPr id="31" name="TextBox 30">
            <a:extLst>
              <a:ext uri="{FF2B5EF4-FFF2-40B4-BE49-F238E27FC236}">
                <a16:creationId xmlns:a16="http://schemas.microsoft.com/office/drawing/2014/main" id="{A1B495C0-1EA5-1346-8D3D-D206676F0A34}"/>
              </a:ext>
            </a:extLst>
          </p:cNvPr>
          <p:cNvSpPr txBox="1"/>
          <p:nvPr/>
        </p:nvSpPr>
        <p:spPr>
          <a:xfrm>
            <a:off x="5355750" y="2027643"/>
            <a:ext cx="1414880" cy="230832"/>
          </a:xfrm>
          <a:prstGeom prst="rect">
            <a:avLst/>
          </a:prstGeom>
          <a:noFill/>
        </p:spPr>
        <p:txBody>
          <a:bodyPr wrap="square" rtlCol="0">
            <a:spAutoFit/>
          </a:bodyPr>
          <a:lstStyle/>
          <a:p>
            <a:pPr algn="ctr"/>
            <a:r>
              <a:rPr lang="en-US" sz="900" dirty="0"/>
              <a:t>Fowler and Lewis</a:t>
            </a:r>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8351" y="370037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4286" y="418589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5020" y="232016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02549" y="24792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902480" y="427580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2021" y="371454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48</a:t>
            </a:fld>
            <a:endParaRPr lang="en-GB"/>
          </a:p>
        </p:txBody>
      </p:sp>
    </p:spTree>
    <p:extLst>
      <p:ext uri="{BB962C8B-B14F-4D97-AF65-F5344CB8AC3E}">
        <p14:creationId xmlns:p14="http://schemas.microsoft.com/office/powerpoint/2010/main" val="331418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4.16667E-6 3.33333E-6 L 0.13346 0.04004 C 0.16145 0.04907 0.20325 0.05393 0.24687 0.05393 C 0.29674 0.05393 0.33658 0.04907 0.36458 0.04004 L 0.4983 3.33333E-6 " pathEditMode="relative" rAng="0" ptsTypes="AAAAA">
                                      <p:cBhvr>
                                        <p:cTn id="22" dur="2000" fill="hold"/>
                                        <p:tgtEl>
                                          <p:spTgt spid="32"/>
                                        </p:tgtEl>
                                        <p:attrNameLst>
                                          <p:attrName>ppt_x</p:attrName>
                                          <p:attrName>ppt_y</p:attrName>
                                        </p:attrNameLst>
                                      </p:cBhvr>
                                      <p:rCtr x="24909" y="2685"/>
                                    </p:animMotion>
                                  </p:childTnLst>
                                  <p:subTnLst>
                                    <p:set>
                                      <p:cBhvr override="childStyle">
                                        <p:cTn dur="1" fill="hold" display="0" masterRel="sameClick" afterEffect="1">
                                          <p:stCondLst>
                                            <p:cond evt="end" delay="0">
                                              <p:tn val="21"/>
                                            </p:cond>
                                          </p:stCondLst>
                                        </p:cTn>
                                        <p:tgtEl>
                                          <p:spTgt spid="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an 42">
            <a:extLst>
              <a:ext uri="{FF2B5EF4-FFF2-40B4-BE49-F238E27FC236}">
                <a16:creationId xmlns:a16="http://schemas.microsoft.com/office/drawing/2014/main" id="{7E3FB0EC-325B-A249-994A-607E286263C0}"/>
              </a:ext>
            </a:extLst>
          </p:cNvPr>
          <p:cNvSpPr/>
          <p:nvPr/>
        </p:nvSpPr>
        <p:spPr>
          <a:xfrm>
            <a:off x="4920525" y="422486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45498" y="420662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1455" y="425213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606675" y="4886996"/>
            <a:ext cx="7921862"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16217" y="236116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390227" y="236116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2190" y="238640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266884" y="2351783"/>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825659" y="248092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72238" y="248092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9718" y="254548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33761" y="2510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31987" y="371932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581412" y="503696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9650" y="43420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33692" y="430742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1819" y="370138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73951" y="372181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870609" y="364254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49203" y="4182934"/>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70328" y="418757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58522" y="427748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TextBox 39">
            <a:extLst>
              <a:ext uri="{FF2B5EF4-FFF2-40B4-BE49-F238E27FC236}">
                <a16:creationId xmlns:a16="http://schemas.microsoft.com/office/drawing/2014/main" id="{B86C5F5B-F15A-CE48-8123-84D2169B922F}"/>
              </a:ext>
            </a:extLst>
          </p:cNvPr>
          <p:cNvSpPr txBox="1"/>
          <p:nvPr/>
        </p:nvSpPr>
        <p:spPr>
          <a:xfrm>
            <a:off x="2450082" y="1856744"/>
            <a:ext cx="3779444" cy="300082"/>
          </a:xfrm>
          <a:prstGeom prst="rect">
            <a:avLst/>
          </a:prstGeom>
          <a:noFill/>
        </p:spPr>
        <p:txBody>
          <a:bodyPr wrap="square" rtlCol="0">
            <a:spAutoFit/>
          </a:bodyPr>
          <a:lstStyle/>
          <a:p>
            <a:r>
              <a:rPr lang="en-US" sz="1350" dirty="0"/>
              <a:t>Channel provides guaranteed at least once delivery</a:t>
            </a:r>
          </a:p>
        </p:txBody>
      </p:sp>
      <p:pic>
        <p:nvPicPr>
          <p:cNvPr id="13" name="Graphic 12" descr="Envelope">
            <a:extLst>
              <a:ext uri="{FF2B5EF4-FFF2-40B4-BE49-F238E27FC236}">
                <a16:creationId xmlns:a16="http://schemas.microsoft.com/office/drawing/2014/main" id="{5BDE83ED-985C-C648-8B5B-620C3EC352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1541" y="4310342"/>
            <a:ext cx="500273" cy="500273"/>
          </a:xfrm>
          <a:prstGeom prst="rect">
            <a:avLst/>
          </a:prstGeom>
        </p:spPr>
      </p:pic>
      <p:pic>
        <p:nvPicPr>
          <p:cNvPr id="39" name="Graphic 38" descr="Envelope">
            <a:extLst>
              <a:ext uri="{FF2B5EF4-FFF2-40B4-BE49-F238E27FC236}">
                <a16:creationId xmlns:a16="http://schemas.microsoft.com/office/drawing/2014/main" id="{151DFC2D-212D-7640-86FD-4A58056888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7805" y="4683300"/>
            <a:ext cx="500273" cy="500273"/>
          </a:xfrm>
          <a:prstGeom prst="rect">
            <a:avLst/>
          </a:prstGeom>
        </p:spPr>
      </p:pic>
      <p:pic>
        <p:nvPicPr>
          <p:cNvPr id="42" name="Graphic 41" descr="Envelope">
            <a:extLst>
              <a:ext uri="{FF2B5EF4-FFF2-40B4-BE49-F238E27FC236}">
                <a16:creationId xmlns:a16="http://schemas.microsoft.com/office/drawing/2014/main" id="{45956D9A-936A-1143-BBF3-9F10A25B28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47253" y="5115181"/>
            <a:ext cx="500273" cy="500273"/>
          </a:xfrm>
          <a:prstGeom prst="rect">
            <a:avLst/>
          </a:prstGeom>
        </p:spPr>
      </p:pic>
      <p:cxnSp>
        <p:nvCxnSpPr>
          <p:cNvPr id="31" name="Straight Arrow Connector 30">
            <a:extLst>
              <a:ext uri="{FF2B5EF4-FFF2-40B4-BE49-F238E27FC236}">
                <a16:creationId xmlns:a16="http://schemas.microsoft.com/office/drawing/2014/main" id="{882E83CA-295B-5747-A0DE-6EBB0AC0B1AD}"/>
              </a:ext>
            </a:extLst>
          </p:cNvPr>
          <p:cNvCxnSpPr>
            <a:cxnSpLocks/>
          </p:cNvCxnSpPr>
          <p:nvPr/>
        </p:nvCxnSpPr>
        <p:spPr>
          <a:xfrm flipV="1">
            <a:off x="5032331" y="413495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87F766E-5325-DC4F-8495-494720A921C0}"/>
              </a:ext>
            </a:extLst>
          </p:cNvPr>
          <p:cNvSpPr/>
          <p:nvPr/>
        </p:nvSpPr>
        <p:spPr>
          <a:xfrm>
            <a:off x="3973896" y="2357431"/>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1" name="TextBox 40">
            <a:extLst>
              <a:ext uri="{FF2B5EF4-FFF2-40B4-BE49-F238E27FC236}">
                <a16:creationId xmlns:a16="http://schemas.microsoft.com/office/drawing/2014/main" id="{7D505DDA-9CD5-144D-B593-2917C71E6C2C}"/>
              </a:ext>
            </a:extLst>
          </p:cNvPr>
          <p:cNvSpPr txBox="1"/>
          <p:nvPr/>
        </p:nvSpPr>
        <p:spPr>
          <a:xfrm>
            <a:off x="4220594" y="24283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4" name="Flowchart: Magnetic Disk 12">
            <a:extLst>
              <a:ext uri="{FF2B5EF4-FFF2-40B4-BE49-F238E27FC236}">
                <a16:creationId xmlns:a16="http://schemas.microsoft.com/office/drawing/2014/main" id="{4FA2ADB4-7DAE-0E4D-BC82-2DDEA36D5565}"/>
              </a:ext>
            </a:extLst>
          </p:cNvPr>
          <p:cNvSpPr/>
          <p:nvPr/>
        </p:nvSpPr>
        <p:spPr>
          <a:xfrm>
            <a:off x="4269664" y="368592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E9A8AE4F-EEE2-A34A-8AF3-14EEE7A2F760}"/>
              </a:ext>
            </a:extLst>
          </p:cNvPr>
          <p:cNvSpPr>
            <a:spLocks noGrp="1"/>
          </p:cNvSpPr>
          <p:nvPr>
            <p:ph type="sldNum" sz="quarter" idx="12"/>
          </p:nvPr>
        </p:nvSpPr>
        <p:spPr/>
        <p:txBody>
          <a:bodyPr/>
          <a:lstStyle/>
          <a:p>
            <a:fld id="{AA792DF1-A555-43FA-AD2F-E7EC51E120F1}" type="slidenum">
              <a:rPr lang="en-GB" smtClean="0"/>
              <a:t>49</a:t>
            </a:fld>
            <a:endParaRPr lang="en-GB"/>
          </a:p>
        </p:txBody>
      </p:sp>
    </p:spTree>
    <p:extLst>
      <p:ext uri="{BB962C8B-B14F-4D97-AF65-F5344CB8AC3E}">
        <p14:creationId xmlns:p14="http://schemas.microsoft.com/office/powerpoint/2010/main" val="14395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29"/>
                                        </p:tgtEl>
                                      </p:cBhvr>
                                    </p:animEffect>
                                    <p:set>
                                      <p:cBhvr>
                                        <p:cTn id="21" dur="1" fill="hold">
                                          <p:stCondLst>
                                            <p:cond delay="499"/>
                                          </p:stCondLst>
                                        </p:cTn>
                                        <p:tgtEl>
                                          <p:spTgt spid="2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1" nodeType="click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0" grpId="0" animBg="1"/>
      <p:bldP spid="20" grpId="1" animBg="1"/>
      <p:bldP spid="29" grpId="0" animBg="1"/>
      <p:bldP spid="2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you get to write code?</a:t>
            </a:r>
          </a:p>
        </p:txBody>
      </p:sp>
      <p:sp>
        <p:nvSpPr>
          <p:cNvPr id="3" name="Content Placeholder 2"/>
          <p:cNvSpPr>
            <a:spLocks noGrp="1"/>
          </p:cNvSpPr>
          <p:nvPr>
            <p:ph idx="1"/>
          </p:nvPr>
        </p:nvSpPr>
        <p:spPr>
          <a:xfrm>
            <a:off x="457200" y="2624959"/>
            <a:ext cx="8229600" cy="1379482"/>
          </a:xfrm>
        </p:spPr>
        <p:txBody>
          <a:bodyPr>
            <a:noAutofit/>
          </a:bodyPr>
          <a:lstStyle/>
          <a:p>
            <a:pPr marL="0" indent="0" algn="ctr">
              <a:buNone/>
            </a:pPr>
            <a:r>
              <a:rPr lang="en-US" sz="2800" dirty="0"/>
              <a:t>When we </a:t>
            </a:r>
            <a:r>
              <a:rPr lang="en-US" sz="2800"/>
              <a:t>get to messaging </a:t>
            </a:r>
            <a:r>
              <a:rPr lang="en-US" sz="2800" dirty="0"/>
              <a:t>patterns, hopefully by the afternoon of Day One and then into </a:t>
            </a:r>
            <a:r>
              <a:rPr lang="en-US" sz="2800"/>
              <a:t>the morning of Day Two</a:t>
            </a:r>
            <a:endParaRPr lang="en-US" sz="28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33864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385052" y="4177494"/>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530749" y="4109870"/>
            <a:ext cx="0" cy="7771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79389" y="4886996"/>
            <a:ext cx="8028584"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83444" y="23911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668539" y="239110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7" name="Rectangle 6"/>
          <p:cNvSpPr/>
          <p:nvPr/>
        </p:nvSpPr>
        <p:spPr>
          <a:xfrm>
            <a:off x="7406438" y="232264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892886" y="2510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850550" y="2510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73315" y="248172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677125" y="37067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418943" y="427828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273246" y="427828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896968" y="372158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1006186" y="369635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816430" y="4212874"/>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648639" y="421751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536833" y="430742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5990781B-E780-0049-85FF-F0346297C0D2}"/>
              </a:ext>
            </a:extLst>
          </p:cNvPr>
          <p:cNvSpPr/>
          <p:nvPr/>
        </p:nvSpPr>
        <p:spPr>
          <a:xfrm>
            <a:off x="4169198" y="3416047"/>
            <a:ext cx="1226305" cy="6938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Cleaning</a:t>
            </a:r>
          </a:p>
        </p:txBody>
      </p:sp>
      <p:sp>
        <p:nvSpPr>
          <p:cNvPr id="31" name="TextBox 30">
            <a:extLst>
              <a:ext uri="{FF2B5EF4-FFF2-40B4-BE49-F238E27FC236}">
                <a16:creationId xmlns:a16="http://schemas.microsoft.com/office/drawing/2014/main" id="{00328F99-F99A-9D4D-8E34-DEDAD5F4F12E}"/>
              </a:ext>
            </a:extLst>
          </p:cNvPr>
          <p:cNvSpPr txBox="1"/>
          <p:nvPr/>
        </p:nvSpPr>
        <p:spPr>
          <a:xfrm>
            <a:off x="4446555" y="3449839"/>
            <a:ext cx="612138" cy="253916"/>
          </a:xfrm>
          <a:prstGeom prst="rect">
            <a:avLst/>
          </a:prstGeom>
          <a:noFill/>
          <a:ln>
            <a:solidFill>
              <a:schemeClr val="accent1"/>
            </a:solidFill>
          </a:ln>
        </p:spPr>
        <p:txBody>
          <a:bodyPr wrap="square" rtlCol="0">
            <a:spAutoFit/>
          </a:bodyPr>
          <a:lstStyle/>
          <a:p>
            <a:pPr algn="ctr"/>
            <a:r>
              <a:rPr lang="en-US" sz="1050" dirty="0"/>
              <a:t>API</a:t>
            </a:r>
          </a:p>
        </p:txBody>
      </p:sp>
      <p:sp>
        <p:nvSpPr>
          <p:cNvPr id="39" name="Rectangle 38">
            <a:extLst>
              <a:ext uri="{FF2B5EF4-FFF2-40B4-BE49-F238E27FC236}">
                <a16:creationId xmlns:a16="http://schemas.microsoft.com/office/drawing/2014/main" id="{778DC88F-BBE4-074C-A8C6-ADC6C7DA55C5}"/>
              </a:ext>
            </a:extLst>
          </p:cNvPr>
          <p:cNvSpPr/>
          <p:nvPr/>
        </p:nvSpPr>
        <p:spPr>
          <a:xfrm>
            <a:off x="5612002" y="3416046"/>
            <a:ext cx="1189435" cy="6938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Laundry</a:t>
            </a:r>
          </a:p>
        </p:txBody>
      </p:sp>
      <p:sp>
        <p:nvSpPr>
          <p:cNvPr id="42" name="TextBox 41">
            <a:extLst>
              <a:ext uri="{FF2B5EF4-FFF2-40B4-BE49-F238E27FC236}">
                <a16:creationId xmlns:a16="http://schemas.microsoft.com/office/drawing/2014/main" id="{FAB62067-67F4-1748-A3B3-E346893A0118}"/>
              </a:ext>
            </a:extLst>
          </p:cNvPr>
          <p:cNvSpPr txBox="1"/>
          <p:nvPr/>
        </p:nvSpPr>
        <p:spPr>
          <a:xfrm>
            <a:off x="5909852" y="3442435"/>
            <a:ext cx="542951" cy="253916"/>
          </a:xfrm>
          <a:prstGeom prst="rect">
            <a:avLst/>
          </a:prstGeom>
          <a:noFill/>
          <a:ln>
            <a:solidFill>
              <a:schemeClr val="accent1"/>
            </a:solidFill>
          </a:ln>
        </p:spPr>
        <p:txBody>
          <a:bodyPr wrap="square" rtlCol="0">
            <a:spAutoFit/>
          </a:bodyPr>
          <a:lstStyle/>
          <a:p>
            <a:pPr algn="ctr"/>
            <a:r>
              <a:rPr lang="en-US" sz="1050" dirty="0"/>
              <a:t>API</a:t>
            </a:r>
          </a:p>
        </p:txBody>
      </p:sp>
      <p:sp>
        <p:nvSpPr>
          <p:cNvPr id="59" name="Flowchart: Magnetic Disk 12">
            <a:extLst>
              <a:ext uri="{FF2B5EF4-FFF2-40B4-BE49-F238E27FC236}">
                <a16:creationId xmlns:a16="http://schemas.microsoft.com/office/drawing/2014/main" id="{231F734B-462C-9147-8347-61C63B29D675}"/>
              </a:ext>
            </a:extLst>
          </p:cNvPr>
          <p:cNvSpPr/>
          <p:nvPr/>
        </p:nvSpPr>
        <p:spPr>
          <a:xfrm>
            <a:off x="4453526" y="3883314"/>
            <a:ext cx="721926" cy="226557"/>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60" name="Flowchart: Magnetic Disk 12">
            <a:extLst>
              <a:ext uri="{FF2B5EF4-FFF2-40B4-BE49-F238E27FC236}">
                <a16:creationId xmlns:a16="http://schemas.microsoft.com/office/drawing/2014/main" id="{3FEF32DB-D738-FF4D-A566-2777D7714316}"/>
              </a:ext>
            </a:extLst>
          </p:cNvPr>
          <p:cNvSpPr/>
          <p:nvPr/>
        </p:nvSpPr>
        <p:spPr>
          <a:xfrm>
            <a:off x="5939056" y="3841335"/>
            <a:ext cx="484541" cy="24852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61" name="Straight Arrow Connector 60">
            <a:extLst>
              <a:ext uri="{FF2B5EF4-FFF2-40B4-BE49-F238E27FC236}">
                <a16:creationId xmlns:a16="http://schemas.microsoft.com/office/drawing/2014/main" id="{5301BF20-2160-E044-AF5F-63610DD1AFB6}"/>
              </a:ext>
            </a:extLst>
          </p:cNvPr>
          <p:cNvCxnSpPr>
            <a:cxnSpLocks/>
          </p:cNvCxnSpPr>
          <p:nvPr/>
        </p:nvCxnSpPr>
        <p:spPr>
          <a:xfrm flipV="1">
            <a:off x="5144778" y="4121012"/>
            <a:ext cx="0" cy="7771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2" name="Can 61">
            <a:extLst>
              <a:ext uri="{FF2B5EF4-FFF2-40B4-BE49-F238E27FC236}">
                <a16:creationId xmlns:a16="http://schemas.microsoft.com/office/drawing/2014/main" id="{F6420BA0-7E8E-8A4C-87ED-B352BBE2822C}"/>
              </a:ext>
            </a:extLst>
          </p:cNvPr>
          <p:cNvSpPr/>
          <p:nvPr/>
        </p:nvSpPr>
        <p:spPr>
          <a:xfrm>
            <a:off x="5032972" y="42894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3" name="TextBox 62">
            <a:extLst>
              <a:ext uri="{FF2B5EF4-FFF2-40B4-BE49-F238E27FC236}">
                <a16:creationId xmlns:a16="http://schemas.microsoft.com/office/drawing/2014/main" id="{02CC64B9-0441-9C4F-B060-B6DFFE0674C5}"/>
              </a:ext>
            </a:extLst>
          </p:cNvPr>
          <p:cNvSpPr txBox="1"/>
          <p:nvPr/>
        </p:nvSpPr>
        <p:spPr>
          <a:xfrm>
            <a:off x="4530839" y="2304720"/>
            <a:ext cx="2177075" cy="715581"/>
          </a:xfrm>
          <a:prstGeom prst="rect">
            <a:avLst/>
          </a:prstGeom>
          <a:noFill/>
        </p:spPr>
        <p:txBody>
          <a:bodyPr wrap="square" rtlCol="0">
            <a:spAutoFit/>
          </a:bodyPr>
          <a:lstStyle/>
          <a:p>
            <a:r>
              <a:rPr lang="en-US" sz="1350" dirty="0"/>
              <a:t>The producer, Bookings, does not care that I split Housekeeping</a:t>
            </a:r>
          </a:p>
        </p:txBody>
      </p:sp>
      <p:pic>
        <p:nvPicPr>
          <p:cNvPr id="8" name="Graphic 7" descr="Envelope">
            <a:extLst>
              <a:ext uri="{FF2B5EF4-FFF2-40B4-BE49-F238E27FC236}">
                <a16:creationId xmlns:a16="http://schemas.microsoft.com/office/drawing/2014/main" id="{23530393-FDB9-CC4B-82BD-5813E10531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8265" y="4937485"/>
            <a:ext cx="536330" cy="536330"/>
          </a:xfrm>
          <a:prstGeom prst="rect">
            <a:avLst/>
          </a:prstGeom>
        </p:spPr>
      </p:pic>
      <p:pic>
        <p:nvPicPr>
          <p:cNvPr id="34" name="Graphic 33" descr="Envelope">
            <a:extLst>
              <a:ext uri="{FF2B5EF4-FFF2-40B4-BE49-F238E27FC236}">
                <a16:creationId xmlns:a16="http://schemas.microsoft.com/office/drawing/2014/main" id="{17C4836C-A3F0-BA4B-922B-FEB61CCA60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8265" y="4937485"/>
            <a:ext cx="536330" cy="536330"/>
          </a:xfrm>
          <a:prstGeom prst="rect">
            <a:avLst/>
          </a:prstGeom>
        </p:spPr>
      </p:pic>
    </p:spTree>
    <p:extLst>
      <p:ext uri="{BB962C8B-B14F-4D97-AF65-F5344CB8AC3E}">
        <p14:creationId xmlns:p14="http://schemas.microsoft.com/office/powerpoint/2010/main" val="239494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0.0287 L 0.09505 0.05486 C 0.11484 0.07384 0.14453 0.08426 0.17578 0.08426 C 0.2112 0.08426 0.23958 0.07384 0.2595 0.05486 L 0.35469 -0.0287 " pathEditMode="relative" rAng="0" ptsTypes="AAAAA">
                                      <p:cBhvr>
                                        <p:cTn id="6" dur="2000" fill="hold"/>
                                        <p:tgtEl>
                                          <p:spTgt spid="8"/>
                                        </p:tgtEl>
                                        <p:attrNameLst>
                                          <p:attrName>ppt_x</p:attrName>
                                          <p:attrName>ppt_y</p:attrName>
                                        </p:attrNameLst>
                                      </p:cBhvr>
                                      <p:rCtr x="17734" y="5648"/>
                                    </p:animMotion>
                                  </p:childTnLst>
                                </p:cTn>
                              </p:par>
                              <p:par>
                                <p:cTn id="7" presetID="37" presetClass="path" presetSubtype="0" accel="50000" decel="50000" fill="hold" nodeType="withEffect">
                                  <p:stCondLst>
                                    <p:cond delay="0"/>
                                  </p:stCondLst>
                                  <p:childTnLst>
                                    <p:animMotion origin="layout" path="M 2.29167E-6 -0.08495 L 0.13476 0.04051 C 0.16289 0.06875 0.20495 0.08426 0.24935 0.08426 C 0.29961 0.08426 0.33997 0.06875 0.3681 0.04051 L 0.50312 -0.08495 " pathEditMode="relative" rAng="0" ptsTypes="AAAAA">
                                      <p:cBhvr>
                                        <p:cTn id="8" dur="2000" fill="hold"/>
                                        <p:tgtEl>
                                          <p:spTgt spid="34"/>
                                        </p:tgtEl>
                                        <p:attrNameLst>
                                          <p:attrName>ppt_x</p:attrName>
                                          <p:attrName>ppt_y</p:attrName>
                                        </p:attrNameLst>
                                      </p:cBhvr>
                                      <p:rCtr x="25156" y="844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1201" y="395040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1817709" y="1328357"/>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6772622" y="437025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6291333" y="1039950"/>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1120643" y="407016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1999720" y="144811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6940150" y="452933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6458210" y="11990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6969702" y="5765737"/>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cxnSpLocks/>
          </p:cNvCxnSpPr>
          <p:nvPr/>
        </p:nvCxnSpPr>
        <p:spPr>
          <a:xfrm flipV="1">
            <a:off x="2098764" y="3429000"/>
            <a:ext cx="2022679" cy="132790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45647" y="205340"/>
            <a:ext cx="4974336" cy="415498"/>
          </a:xfrm>
          <a:prstGeom prst="rect">
            <a:avLst/>
          </a:prstGeom>
          <a:noFill/>
        </p:spPr>
        <p:txBody>
          <a:bodyPr wrap="square" rtlCol="0">
            <a:spAutoFit/>
          </a:bodyPr>
          <a:lstStyle/>
          <a:p>
            <a:pPr algn="ctr"/>
            <a:r>
              <a:rPr lang="en-US" sz="2100" dirty="0"/>
              <a:t>Hub and Spoke</a:t>
            </a:r>
          </a:p>
        </p:txBody>
      </p:sp>
      <p:sp>
        <p:nvSpPr>
          <p:cNvPr id="6" name="Slide Number Placeholder 5">
            <a:extLst>
              <a:ext uri="{FF2B5EF4-FFF2-40B4-BE49-F238E27FC236}">
                <a16:creationId xmlns:a16="http://schemas.microsoft.com/office/drawing/2014/main" id="{3E972A0E-373E-134B-82CC-B4263091772B}"/>
              </a:ext>
            </a:extLst>
          </p:cNvPr>
          <p:cNvSpPr>
            <a:spLocks noGrp="1"/>
          </p:cNvSpPr>
          <p:nvPr>
            <p:ph type="sldNum" sz="quarter" idx="12"/>
          </p:nvPr>
        </p:nvSpPr>
        <p:spPr/>
        <p:txBody>
          <a:bodyPr/>
          <a:lstStyle/>
          <a:p>
            <a:fld id="{AA792DF1-A555-43FA-AD2F-E7EC51E120F1}" type="slidenum">
              <a:rPr lang="en-GB" smtClean="0"/>
              <a:t>51</a:t>
            </a:fld>
            <a:endParaRPr lang="en-GB"/>
          </a:p>
        </p:txBody>
      </p:sp>
      <p:sp>
        <p:nvSpPr>
          <p:cNvPr id="27" name="Rectangle 26">
            <a:extLst>
              <a:ext uri="{FF2B5EF4-FFF2-40B4-BE49-F238E27FC236}">
                <a16:creationId xmlns:a16="http://schemas.microsoft.com/office/drawing/2014/main" id="{B44D8CE5-51C7-9648-8160-A268A0619F49}"/>
              </a:ext>
            </a:extLst>
          </p:cNvPr>
          <p:cNvSpPr/>
          <p:nvPr/>
        </p:nvSpPr>
        <p:spPr>
          <a:xfrm>
            <a:off x="3907084" y="46370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29" name="TextBox 28">
            <a:extLst>
              <a:ext uri="{FF2B5EF4-FFF2-40B4-BE49-F238E27FC236}">
                <a16:creationId xmlns:a16="http://schemas.microsoft.com/office/drawing/2014/main" id="{7BCE58C7-55C7-264C-8CA3-426CC2EFA611}"/>
              </a:ext>
            </a:extLst>
          </p:cNvPr>
          <p:cNvSpPr txBox="1"/>
          <p:nvPr/>
        </p:nvSpPr>
        <p:spPr>
          <a:xfrm>
            <a:off x="4074613" y="4796103"/>
            <a:ext cx="923544"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24" name="Straight Arrow Connector 23">
            <a:extLst>
              <a:ext uri="{FF2B5EF4-FFF2-40B4-BE49-F238E27FC236}">
                <a16:creationId xmlns:a16="http://schemas.microsoft.com/office/drawing/2014/main" id="{3B5A2C79-57A0-1041-A584-885C632B03DD}"/>
              </a:ext>
            </a:extLst>
          </p:cNvPr>
          <p:cNvCxnSpPr>
            <a:cxnSpLocks/>
          </p:cNvCxnSpPr>
          <p:nvPr/>
        </p:nvCxnSpPr>
        <p:spPr>
          <a:xfrm flipV="1">
            <a:off x="7451891" y="390210"/>
            <a:ext cx="1375418" cy="135799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E494E6-C965-A140-A93A-22FA3DAA13FF}"/>
              </a:ext>
            </a:extLst>
          </p:cNvPr>
          <p:cNvCxnSpPr>
            <a:cxnSpLocks/>
          </p:cNvCxnSpPr>
          <p:nvPr/>
        </p:nvCxnSpPr>
        <p:spPr>
          <a:xfrm flipH="1" flipV="1">
            <a:off x="1194287" y="132406"/>
            <a:ext cx="653689" cy="179954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12">
            <a:extLst>
              <a:ext uri="{FF2B5EF4-FFF2-40B4-BE49-F238E27FC236}">
                <a16:creationId xmlns:a16="http://schemas.microsoft.com/office/drawing/2014/main" id="{59193E56-CECF-C94F-A9F5-C397B836C737}"/>
              </a:ext>
            </a:extLst>
          </p:cNvPr>
          <p:cNvSpPr/>
          <p:nvPr/>
        </p:nvSpPr>
        <p:spPr>
          <a:xfrm>
            <a:off x="2002709" y="2732235"/>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8" name="Flowchart: Magnetic Disk 12">
            <a:extLst>
              <a:ext uri="{FF2B5EF4-FFF2-40B4-BE49-F238E27FC236}">
                <a16:creationId xmlns:a16="http://schemas.microsoft.com/office/drawing/2014/main" id="{76BBBF1B-4FA3-4944-859B-B19F61B18196}"/>
              </a:ext>
            </a:extLst>
          </p:cNvPr>
          <p:cNvSpPr/>
          <p:nvPr/>
        </p:nvSpPr>
        <p:spPr>
          <a:xfrm>
            <a:off x="4093209" y="6007459"/>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9" name="Flowchart: Magnetic Disk 12">
            <a:extLst>
              <a:ext uri="{FF2B5EF4-FFF2-40B4-BE49-F238E27FC236}">
                <a16:creationId xmlns:a16="http://schemas.microsoft.com/office/drawing/2014/main" id="{50B8DA06-AD69-1041-B14D-E5F378231059}"/>
              </a:ext>
            </a:extLst>
          </p:cNvPr>
          <p:cNvSpPr/>
          <p:nvPr/>
        </p:nvSpPr>
        <p:spPr>
          <a:xfrm>
            <a:off x="6517590" y="2460490"/>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0" name="Flowchart: Magnetic Disk 12">
            <a:extLst>
              <a:ext uri="{FF2B5EF4-FFF2-40B4-BE49-F238E27FC236}">
                <a16:creationId xmlns:a16="http://schemas.microsoft.com/office/drawing/2014/main" id="{43B0DCA9-9B87-E448-AE5D-848B9259593F}"/>
              </a:ext>
            </a:extLst>
          </p:cNvPr>
          <p:cNvSpPr/>
          <p:nvPr/>
        </p:nvSpPr>
        <p:spPr>
          <a:xfrm>
            <a:off x="1164463" y="5354285"/>
            <a:ext cx="934301" cy="32710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5" name="Dodecagon 14">
            <a:extLst>
              <a:ext uri="{FF2B5EF4-FFF2-40B4-BE49-F238E27FC236}">
                <a16:creationId xmlns:a16="http://schemas.microsoft.com/office/drawing/2014/main" id="{4934C2A5-3EEF-7A48-BA0E-602F9276B7B0}"/>
              </a:ext>
            </a:extLst>
          </p:cNvPr>
          <p:cNvSpPr/>
          <p:nvPr/>
        </p:nvSpPr>
        <p:spPr>
          <a:xfrm>
            <a:off x="4121443" y="2638903"/>
            <a:ext cx="1094601" cy="1133971"/>
          </a:xfrm>
          <a:prstGeom prst="dodec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Broker</a:t>
            </a:r>
          </a:p>
        </p:txBody>
      </p:sp>
      <p:cxnSp>
        <p:nvCxnSpPr>
          <p:cNvPr id="43" name="Straight Arrow Connector 42">
            <a:extLst>
              <a:ext uri="{FF2B5EF4-FFF2-40B4-BE49-F238E27FC236}">
                <a16:creationId xmlns:a16="http://schemas.microsoft.com/office/drawing/2014/main" id="{120C0376-D78F-AB48-AD5C-321FEF0D7CC3}"/>
              </a:ext>
            </a:extLst>
          </p:cNvPr>
          <p:cNvCxnSpPr>
            <a:cxnSpLocks/>
          </p:cNvCxnSpPr>
          <p:nvPr/>
        </p:nvCxnSpPr>
        <p:spPr>
          <a:xfrm>
            <a:off x="2620370" y="2134859"/>
            <a:ext cx="1651379" cy="76618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3A75F7D-C6AD-CC4B-A0A6-23DED597A3A9}"/>
              </a:ext>
            </a:extLst>
          </p:cNvPr>
          <p:cNvCxnSpPr>
            <a:cxnSpLocks/>
            <a:stCxn id="15" idx="0"/>
          </p:cNvCxnSpPr>
          <p:nvPr/>
        </p:nvCxnSpPr>
        <p:spPr>
          <a:xfrm flipV="1">
            <a:off x="5069388" y="1701824"/>
            <a:ext cx="1472854" cy="108901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153518-6E72-094C-A158-EB32974B0D2F}"/>
              </a:ext>
            </a:extLst>
          </p:cNvPr>
          <p:cNvCxnSpPr>
            <a:cxnSpLocks/>
            <a:endCxn id="15" idx="5"/>
          </p:cNvCxnSpPr>
          <p:nvPr/>
        </p:nvCxnSpPr>
        <p:spPr>
          <a:xfrm flipV="1">
            <a:off x="4271749" y="3772874"/>
            <a:ext cx="250338" cy="174082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06561FA-F800-D142-A875-4DA81F6013CC}"/>
              </a:ext>
            </a:extLst>
          </p:cNvPr>
          <p:cNvCxnSpPr>
            <a:cxnSpLocks/>
            <a:endCxn id="15" idx="3"/>
          </p:cNvCxnSpPr>
          <p:nvPr/>
        </p:nvCxnSpPr>
        <p:spPr>
          <a:xfrm flipH="1" flipV="1">
            <a:off x="5069388" y="3620943"/>
            <a:ext cx="1735242" cy="147524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158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Contrasting requests and events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52</a:t>
            </a:fld>
            <a:endParaRPr lang="en-US"/>
          </a:p>
        </p:txBody>
      </p:sp>
    </p:spTree>
    <p:extLst>
      <p:ext uri="{BB962C8B-B14F-4D97-AF65-F5344CB8AC3E}">
        <p14:creationId xmlns:p14="http://schemas.microsoft.com/office/powerpoint/2010/main" val="419511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53</a:t>
            </a:fld>
            <a:endParaRPr lang="en-US"/>
          </a:p>
        </p:txBody>
      </p:sp>
    </p:spTree>
    <p:extLst>
      <p:ext uri="{BB962C8B-B14F-4D97-AF65-F5344CB8AC3E}">
        <p14:creationId xmlns:p14="http://schemas.microsoft.com/office/powerpoint/2010/main" val="807208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5.Messaging patterns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54</a:t>
            </a:fld>
            <a:endParaRPr lang="en-US"/>
          </a:p>
        </p:txBody>
      </p:sp>
    </p:spTree>
    <p:extLst>
      <p:ext uri="{BB962C8B-B14F-4D97-AF65-F5344CB8AC3E}">
        <p14:creationId xmlns:p14="http://schemas.microsoft.com/office/powerpoint/2010/main" val="2213727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1489032" y="1299161"/>
            <a:ext cx="5871713" cy="4259679"/>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2715018" y="4723096"/>
            <a:ext cx="962938" cy="652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206132" y="1615075"/>
            <a:ext cx="1121078" cy="881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4013027" y="4616624"/>
            <a:ext cx="1193105" cy="881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DE307E16-D468-F946-B345-AFBE7C3BB36F}"/>
              </a:ext>
            </a:extLst>
          </p:cNvPr>
          <p:cNvSpPr/>
          <p:nvPr/>
        </p:nvSpPr>
        <p:spPr>
          <a:xfrm>
            <a:off x="5469177" y="4682386"/>
            <a:ext cx="1121078" cy="93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932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1420328" y="1169752"/>
            <a:ext cx="6303344" cy="4337785"/>
          </a:xfrm>
          <a:prstGeom prst="rect">
            <a:avLst/>
          </a:prstGeom>
        </p:spPr>
      </p:pic>
    </p:spTree>
    <p:extLst>
      <p:ext uri="{BB962C8B-B14F-4D97-AF65-F5344CB8AC3E}">
        <p14:creationId xmlns:p14="http://schemas.microsoft.com/office/powerpoint/2010/main" val="3136181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 types of messages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spTree>
    <p:extLst>
      <p:ext uri="{BB962C8B-B14F-4D97-AF65-F5344CB8AC3E}">
        <p14:creationId xmlns:p14="http://schemas.microsoft.com/office/powerpoint/2010/main" val="52741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Command Message</a:t>
            </a:r>
          </a:p>
        </p:txBody>
      </p:sp>
      <p:sp>
        <p:nvSpPr>
          <p:cNvPr id="3" name="Content Placeholder 2"/>
          <p:cNvSpPr>
            <a:spLocks noGrp="1"/>
          </p:cNvSpPr>
          <p:nvPr>
            <p:ph idx="1"/>
          </p:nvPr>
        </p:nvSpPr>
        <p:spPr>
          <a:xfrm>
            <a:off x="646386" y="2009164"/>
            <a:ext cx="8040414" cy="1079938"/>
          </a:xfrm>
        </p:spPr>
        <p:txBody>
          <a:bodyPr>
            <a:normAutofit/>
          </a:bodyPr>
          <a:lstStyle/>
          <a:p>
            <a:pPr marL="0" indent="0" algn="ctr">
              <a:buNone/>
            </a:pPr>
            <a:r>
              <a:rPr lang="en-US" sz="2400" dirty="0"/>
              <a:t>Use a Command Message to reliably invoke a procedure in another application</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
        <p:nvSpPr>
          <p:cNvPr id="5" name="Content Placeholder 2"/>
          <p:cNvSpPr txBox="1">
            <a:spLocks/>
          </p:cNvSpPr>
          <p:nvPr/>
        </p:nvSpPr>
        <p:spPr>
          <a:xfrm>
            <a:off x="788277" y="3867914"/>
            <a:ext cx="8040414" cy="14752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Uses the well-established pattern for encapsulating a request as an object. The Command pattern [</a:t>
            </a:r>
            <a:r>
              <a:rPr lang="en-US" sz="2400" dirty="0" err="1"/>
              <a:t>GoF</a:t>
            </a:r>
            <a:r>
              <a:rPr lang="en-US" sz="2400" dirty="0"/>
              <a:t>] turns a request into an object that can be stored and passed around.</a:t>
            </a:r>
          </a:p>
        </p:txBody>
      </p:sp>
    </p:spTree>
    <p:extLst>
      <p:ext uri="{BB962C8B-B14F-4D97-AF65-F5344CB8AC3E}">
        <p14:creationId xmlns:p14="http://schemas.microsoft.com/office/powerpoint/2010/main" val="115996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800" dirty="0"/>
              <a:t>We will use Rabbit MQ for examples. Either you need to have RMQ installed on your machine, or you should have </a:t>
            </a:r>
            <a:r>
              <a:rPr lang="en-US" sz="2800" dirty="0" err="1"/>
              <a:t>Docker</a:t>
            </a:r>
            <a:r>
              <a:rPr lang="en-US" sz="2800" dirty="0"/>
              <a:t> installed on your machine, as exercises provide a </a:t>
            </a:r>
            <a:r>
              <a:rPr lang="en-US" sz="2800" dirty="0" err="1"/>
              <a:t>Docker</a:t>
            </a:r>
            <a:r>
              <a:rPr lang="en-US" sz="2800" dirty="0"/>
              <a:t> Compose file to spin up RMQ.</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You will need to be able to author C#, Python, or JavaScript with an editor/IDE of your choice. </a:t>
            </a:r>
          </a:p>
          <a:p>
            <a:pPr marL="0" indent="0" algn="ctr">
              <a:buFont typeface="Arial"/>
              <a:buNone/>
            </a:pPr>
            <a:r>
              <a:rPr lang="en-US" sz="2800" dirty="0"/>
              <a:t>You will need Python 3, .NET Core, or ES6</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Document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60</a:t>
            </a:fld>
            <a:endParaRPr lang="en-US"/>
          </a:p>
        </p:txBody>
      </p:sp>
      <p:sp>
        <p:nvSpPr>
          <p:cNvPr id="5" name="Rectangle 4"/>
          <p:cNvSpPr/>
          <p:nvPr/>
        </p:nvSpPr>
        <p:spPr>
          <a:xfrm>
            <a:off x="1087820" y="2375890"/>
            <a:ext cx="7283670" cy="830997"/>
          </a:xfrm>
          <a:prstGeom prst="rect">
            <a:avLst/>
          </a:prstGeom>
        </p:spPr>
        <p:txBody>
          <a:bodyPr wrap="square">
            <a:spAutoFit/>
          </a:bodyPr>
          <a:lstStyle/>
          <a:p>
            <a:pPr algn="ctr"/>
            <a:r>
              <a:rPr lang="en-US" sz="2400" dirty="0"/>
              <a:t>Use a Document Message to reliably transfer a data structure between applications.</a:t>
            </a:r>
          </a:p>
        </p:txBody>
      </p:sp>
      <p:sp>
        <p:nvSpPr>
          <p:cNvPr id="6" name="Rectangle 5"/>
          <p:cNvSpPr/>
          <p:nvPr/>
        </p:nvSpPr>
        <p:spPr>
          <a:xfrm>
            <a:off x="1552903" y="3966937"/>
            <a:ext cx="6038194" cy="830997"/>
          </a:xfrm>
          <a:prstGeom prst="rect">
            <a:avLst/>
          </a:prstGeom>
        </p:spPr>
        <p:txBody>
          <a:bodyPr wrap="square">
            <a:spAutoFit/>
          </a:bodyPr>
          <a:lstStyle/>
          <a:p>
            <a:pPr algn="ctr"/>
            <a:r>
              <a:rPr lang="en-US" sz="2400" dirty="0"/>
              <a:t>The receiver decides what, if anything, to do with the data</a:t>
            </a:r>
          </a:p>
        </p:txBody>
      </p:sp>
    </p:spTree>
    <p:extLst>
      <p:ext uri="{BB962C8B-B14F-4D97-AF65-F5344CB8AC3E}">
        <p14:creationId xmlns:p14="http://schemas.microsoft.com/office/powerpoint/2010/main" val="3450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Event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sp>
        <p:nvSpPr>
          <p:cNvPr id="5" name="Rectangle 4"/>
          <p:cNvSpPr/>
          <p:nvPr/>
        </p:nvSpPr>
        <p:spPr>
          <a:xfrm>
            <a:off x="961697" y="1894691"/>
            <a:ext cx="7504386" cy="830997"/>
          </a:xfrm>
          <a:prstGeom prst="rect">
            <a:avLst/>
          </a:prstGeom>
        </p:spPr>
        <p:txBody>
          <a:bodyPr wrap="square">
            <a:spAutoFit/>
          </a:bodyPr>
          <a:lstStyle/>
          <a:p>
            <a:pPr algn="ctr"/>
            <a:r>
              <a:rPr lang="en-US" sz="2400" dirty="0"/>
              <a:t>Use an Event Message for reliable, asynchronous event notification between applications.</a:t>
            </a:r>
          </a:p>
        </p:txBody>
      </p:sp>
      <p:sp>
        <p:nvSpPr>
          <p:cNvPr id="6" name="Rectangle 5"/>
          <p:cNvSpPr/>
          <p:nvPr/>
        </p:nvSpPr>
        <p:spPr>
          <a:xfrm>
            <a:off x="961697" y="3688458"/>
            <a:ext cx="7504386" cy="1200329"/>
          </a:xfrm>
          <a:prstGeom prst="rect">
            <a:avLst/>
          </a:prstGeom>
        </p:spPr>
        <p:txBody>
          <a:bodyPr wrap="square">
            <a:spAutoFit/>
          </a:bodyPr>
          <a:lstStyle/>
          <a:p>
            <a:pPr algn="ctr"/>
            <a:r>
              <a:rPr lang="en-US" sz="2400" dirty="0"/>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13111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l"/>
            <a:r>
              <a:rPr lang="en-US" sz="2800" dirty="0"/>
              <a:t>Request-Reply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62</a:t>
            </a:fld>
            <a:endParaRPr lang="en-US"/>
          </a:p>
        </p:txBody>
      </p:sp>
      <p:sp>
        <p:nvSpPr>
          <p:cNvPr id="7" name="Rectangle 6"/>
          <p:cNvSpPr/>
          <p:nvPr/>
        </p:nvSpPr>
        <p:spPr>
          <a:xfrm>
            <a:off x="1150883" y="1377610"/>
            <a:ext cx="7425558" cy="830997"/>
          </a:xfrm>
          <a:prstGeom prst="rect">
            <a:avLst/>
          </a:prstGeom>
        </p:spPr>
        <p:txBody>
          <a:bodyPr wrap="square">
            <a:spAutoFit/>
          </a:bodyPr>
          <a:lstStyle/>
          <a:p>
            <a:pPr algn="ctr"/>
            <a:r>
              <a:rPr lang="en-US" sz="2400" dirty="0"/>
              <a:t>When an application sends a message, how can it get a response from the receiver?</a:t>
            </a:r>
          </a:p>
        </p:txBody>
      </p:sp>
      <p:sp>
        <p:nvSpPr>
          <p:cNvPr id="9" name="Rectangle 8"/>
          <p:cNvSpPr/>
          <p:nvPr/>
        </p:nvSpPr>
        <p:spPr>
          <a:xfrm>
            <a:off x="662152" y="2686620"/>
            <a:ext cx="8024648" cy="830997"/>
          </a:xfrm>
          <a:prstGeom prst="rect">
            <a:avLst/>
          </a:prstGeom>
        </p:spPr>
        <p:txBody>
          <a:bodyPr wrap="square">
            <a:spAutoFit/>
          </a:bodyPr>
          <a:lstStyle/>
          <a:p>
            <a:pPr algn="ctr"/>
            <a:r>
              <a:rPr lang="en-US" sz="2400" dirty="0"/>
              <a:t>Send a pair of Request-Reply messages, each on its own channel.</a:t>
            </a:r>
          </a:p>
        </p:txBody>
      </p:sp>
      <p:sp>
        <p:nvSpPr>
          <p:cNvPr id="8" name="Rectangle 7">
            <a:extLst>
              <a:ext uri="{FF2B5EF4-FFF2-40B4-BE49-F238E27FC236}">
                <a16:creationId xmlns:a16="http://schemas.microsoft.com/office/drawing/2014/main" id="{291AF92C-8E8F-8843-B8F2-C7812D1507BF}"/>
              </a:ext>
            </a:extLst>
          </p:cNvPr>
          <p:cNvSpPr/>
          <p:nvPr/>
        </p:nvSpPr>
        <p:spPr>
          <a:xfrm>
            <a:off x="569280" y="3840872"/>
            <a:ext cx="8339958" cy="830997"/>
          </a:xfrm>
          <a:prstGeom prst="rect">
            <a:avLst/>
          </a:prstGeom>
        </p:spPr>
        <p:txBody>
          <a:bodyPr wrap="square">
            <a:spAutoFit/>
          </a:bodyPr>
          <a:lstStyle/>
          <a:p>
            <a:pPr algn="ctr"/>
            <a:r>
              <a:rPr lang="en-US" sz="2400" dirty="0"/>
              <a:t>The request message should contain a Return Address that indicates where to send the reply message</a:t>
            </a:r>
          </a:p>
        </p:txBody>
      </p:sp>
      <p:sp>
        <p:nvSpPr>
          <p:cNvPr id="10" name="Rectangle 9">
            <a:extLst>
              <a:ext uri="{FF2B5EF4-FFF2-40B4-BE49-F238E27FC236}">
                <a16:creationId xmlns:a16="http://schemas.microsoft.com/office/drawing/2014/main" id="{7CE0D915-5299-784F-8045-8502AAAF58EA}"/>
              </a:ext>
            </a:extLst>
          </p:cNvPr>
          <p:cNvSpPr/>
          <p:nvPr/>
        </p:nvSpPr>
        <p:spPr>
          <a:xfrm>
            <a:off x="971300" y="4995124"/>
            <a:ext cx="7535917" cy="1200329"/>
          </a:xfrm>
          <a:prstGeom prst="rect">
            <a:avLst/>
          </a:prstGeom>
        </p:spPr>
        <p:txBody>
          <a:bodyPr wrap="square">
            <a:spAutoFit/>
          </a:bodyPr>
          <a:lstStyle/>
          <a:p>
            <a:pPr algn="ctr"/>
            <a:r>
              <a:rPr lang="en-US" sz="2400" dirty="0"/>
              <a:t>Each reply message should contain a Correlation Identifier, a unique identifier that indicates which request message this reply is for. </a:t>
            </a:r>
          </a:p>
        </p:txBody>
      </p:sp>
    </p:spTree>
    <p:extLst>
      <p:ext uri="{BB962C8B-B14F-4D97-AF65-F5344CB8AC3E}">
        <p14:creationId xmlns:p14="http://schemas.microsoft.com/office/powerpoint/2010/main" val="121312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Command or Event?</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63</a:t>
            </a:fld>
            <a:endParaRPr lang="en-US"/>
          </a:p>
        </p:txBody>
      </p:sp>
    </p:spTree>
    <p:extLst>
      <p:ext uri="{BB962C8B-B14F-4D97-AF65-F5344CB8AC3E}">
        <p14:creationId xmlns:p14="http://schemas.microsoft.com/office/powerpoint/2010/main" val="3724993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ollieandfred.co.uk/images/nice-cup-of-tea-gardeners-kneeling-pad-p239-229_zo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1443" y="1849769"/>
            <a:ext cx="2812071" cy="28120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tp://rlv.zcache.co.uk/i_need_tea_to_recover_from_obamacare_note_card-ra727ec75e14f42c988f083d4df0dbf0d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436" y="1696497"/>
            <a:ext cx="3118616" cy="31186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2998" y="4921530"/>
            <a:ext cx="1548962" cy="415498"/>
          </a:xfrm>
          <a:prstGeom prst="rect">
            <a:avLst/>
          </a:prstGeom>
          <a:noFill/>
        </p:spPr>
        <p:txBody>
          <a:bodyPr wrap="square" rtlCol="0">
            <a:spAutoFit/>
          </a:bodyPr>
          <a:lstStyle/>
          <a:p>
            <a:r>
              <a:rPr lang="en-US" sz="2100" dirty="0"/>
              <a:t>A Command</a:t>
            </a:r>
          </a:p>
        </p:txBody>
      </p:sp>
      <p:sp>
        <p:nvSpPr>
          <p:cNvPr id="5" name="TextBox 4"/>
          <p:cNvSpPr txBox="1"/>
          <p:nvPr/>
        </p:nvSpPr>
        <p:spPr>
          <a:xfrm>
            <a:off x="5798262" y="4921530"/>
            <a:ext cx="1548962" cy="415498"/>
          </a:xfrm>
          <a:prstGeom prst="rect">
            <a:avLst/>
          </a:prstGeom>
          <a:noFill/>
        </p:spPr>
        <p:txBody>
          <a:bodyPr wrap="square" rtlCol="0">
            <a:spAutoFit/>
          </a:bodyPr>
          <a:lstStyle/>
          <a:p>
            <a:r>
              <a:rPr lang="en-US" sz="2100" dirty="0"/>
              <a:t>An Event</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spTree>
    <p:extLst>
      <p:ext uri="{BB962C8B-B14F-4D97-AF65-F5344CB8AC3E}">
        <p14:creationId xmlns:p14="http://schemas.microsoft.com/office/powerpoint/2010/main" val="1952575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857250"/>
            <a:ext cx="4860645" cy="5143500"/>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1210027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480" y="1825354"/>
            <a:ext cx="4124325" cy="3243851"/>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2542886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720" y="1382020"/>
            <a:ext cx="4343400" cy="3977090"/>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4074708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375" y="857250"/>
            <a:ext cx="2371725" cy="5143500"/>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441463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A Message</a:t>
            </a:r>
          </a:p>
        </p:txBody>
      </p:sp>
      <p:sp>
        <p:nvSpPr>
          <p:cNvPr id="3" name="Text Placeholder 2"/>
          <p:cNvSpPr>
            <a:spLocks noGrp="1"/>
          </p:cNvSpPr>
          <p:nvPr>
            <p:ph type="body" idx="1"/>
          </p:nvPr>
        </p:nvSpPr>
        <p:spPr/>
        <p:txBody>
          <a:bodyPr/>
          <a:lstStyle/>
          <a:p>
            <a:r>
              <a:rPr lang="en-US" dirty="0"/>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345596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Code</a:t>
            </a:r>
          </a:p>
        </p:txBody>
      </p:sp>
      <p:sp>
        <p:nvSpPr>
          <p:cNvPr id="3" name="Content Placeholder 2"/>
          <p:cNvSpPr>
            <a:spLocks noGrp="1"/>
          </p:cNvSpPr>
          <p:nvPr>
            <p:ph idx="1"/>
          </p:nvPr>
        </p:nvSpPr>
        <p:spPr>
          <a:xfrm>
            <a:off x="472190" y="2751083"/>
            <a:ext cx="8229600" cy="1296261"/>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35043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
        <p:nvSpPr>
          <p:cNvPr id="6" name="Rectangle 5"/>
          <p:cNvSpPr/>
          <p:nvPr/>
        </p:nvSpPr>
        <p:spPr>
          <a:xfrm>
            <a:off x="864476" y="2461998"/>
            <a:ext cx="7572704" cy="461665"/>
          </a:xfrm>
          <a:prstGeom prst="rect">
            <a:avLst/>
          </a:prstGeom>
        </p:spPr>
        <p:txBody>
          <a:bodyPr wrap="square">
            <a:spAutoFit/>
          </a:bodyPr>
          <a:lstStyle/>
          <a:p>
            <a:pPr algn="ctr"/>
            <a:r>
              <a:rPr lang="en-US" sz="2400" dirty="0"/>
              <a:t>The body contains data for the consumer</a:t>
            </a:r>
          </a:p>
        </p:txBody>
      </p:sp>
      <p:sp>
        <p:nvSpPr>
          <p:cNvPr id="7" name="Rectangle 6"/>
          <p:cNvSpPr/>
          <p:nvPr/>
        </p:nvSpPr>
        <p:spPr>
          <a:xfrm>
            <a:off x="1190296" y="4868750"/>
            <a:ext cx="6763408" cy="830997"/>
          </a:xfrm>
          <a:prstGeom prst="rect">
            <a:avLst/>
          </a:prstGeom>
        </p:spPr>
        <p:txBody>
          <a:bodyPr wrap="square">
            <a:spAutoFit/>
          </a:bodyPr>
          <a:lstStyle/>
          <a:p>
            <a:pPr algn="ctr"/>
            <a:r>
              <a:rPr lang="en-US" sz="2400" dirty="0"/>
              <a:t>Break a large message into pieces as a Message Sequence</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311420"/>
            <a:ext cx="7572704" cy="461665"/>
          </a:xfrm>
          <a:prstGeom prst="rect">
            <a:avLst/>
          </a:prstGeom>
        </p:spPr>
        <p:txBody>
          <a:bodyPr wrap="square">
            <a:spAutoFit/>
          </a:bodyPr>
          <a:lstStyle/>
          <a:p>
            <a:pPr algn="ctr"/>
            <a:r>
              <a:rPr lang="en-US" sz="2400" dirty="0"/>
              <a:t>The header contains metadata for any </a:t>
            </a:r>
            <a:r>
              <a:rPr lang="en-US" sz="2400" i="1" dirty="0"/>
              <a:t>filter</a:t>
            </a:r>
            <a:r>
              <a:rPr lang="en-US" sz="2400" dirty="0"/>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115865"/>
            <a:ext cx="7572704" cy="461665"/>
          </a:xfrm>
          <a:prstGeom prst="rect">
            <a:avLst/>
          </a:prstGeom>
        </p:spPr>
        <p:txBody>
          <a:bodyPr wrap="square">
            <a:spAutoFit/>
          </a:bodyPr>
          <a:lstStyle/>
          <a:p>
            <a:pPr algn="ctr"/>
            <a:r>
              <a:rPr lang="en-US" sz="2400" dirty="0"/>
              <a:t>The header should indicate the format of the body</a:t>
            </a:r>
          </a:p>
        </p:txBody>
      </p:sp>
    </p:spTree>
    <p:extLst>
      <p:ext uri="{BB962C8B-B14F-4D97-AF65-F5344CB8AC3E}">
        <p14:creationId xmlns:p14="http://schemas.microsoft.com/office/powerpoint/2010/main" val="82700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1259835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72</a:t>
            </a:fld>
            <a:endParaRPr lang="en-US"/>
          </a:p>
        </p:txBody>
      </p:sp>
      <p:sp>
        <p:nvSpPr>
          <p:cNvPr id="6" name="Content Placeholder 4"/>
          <p:cNvSpPr txBox="1">
            <a:spLocks/>
          </p:cNvSpPr>
          <p:nvPr/>
        </p:nvSpPr>
        <p:spPr>
          <a:xfrm>
            <a:off x="457200" y="141763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A virtual pipe that connects producer and consumer</a:t>
            </a:r>
          </a:p>
        </p:txBody>
      </p:sp>
      <p:sp>
        <p:nvSpPr>
          <p:cNvPr id="7" name="Content Placeholder 4"/>
          <p:cNvSpPr txBox="1">
            <a:spLocks/>
          </p:cNvSpPr>
          <p:nvPr/>
        </p:nvSpPr>
        <p:spPr>
          <a:xfrm>
            <a:off x="1253521" y="2191537"/>
            <a:ext cx="6036233"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Logical Address (Topic or Routing Key)</a:t>
            </a:r>
          </a:p>
        </p:txBody>
      </p:sp>
      <p:sp>
        <p:nvSpPr>
          <p:cNvPr id="8" name="Content Placeholder 4"/>
          <p:cNvSpPr>
            <a:spLocks noGrp="1"/>
          </p:cNvSpPr>
          <p:nvPr>
            <p:ph idx="1"/>
          </p:nvPr>
        </p:nvSpPr>
        <p:spPr>
          <a:xfrm>
            <a:off x="1668861" y="4899961"/>
            <a:ext cx="5205545" cy="626489"/>
          </a:xfrm>
        </p:spPr>
        <p:txBody>
          <a:bodyPr>
            <a:noAutofit/>
          </a:bodyPr>
          <a:lstStyle/>
          <a:p>
            <a:pPr marL="0" indent="0" algn="ctr">
              <a:buNone/>
            </a:pPr>
            <a:r>
              <a:rPr lang="en-US" sz="2400" dirty="0"/>
              <a:t>Messaging is a ‘pipe’ not a ‘bucket’. </a:t>
            </a:r>
          </a:p>
        </p:txBody>
      </p:sp>
      <p:sp>
        <p:nvSpPr>
          <p:cNvPr id="9" name="Rectangle 8"/>
          <p:cNvSpPr/>
          <p:nvPr/>
        </p:nvSpPr>
        <p:spPr>
          <a:xfrm>
            <a:off x="3297265" y="3137555"/>
            <a:ext cx="1948739" cy="461665"/>
          </a:xfrm>
          <a:prstGeom prst="rect">
            <a:avLst/>
          </a:prstGeom>
        </p:spPr>
        <p:txBody>
          <a:bodyPr wrap="none">
            <a:spAutoFit/>
          </a:bodyPr>
          <a:lstStyle/>
          <a:p>
            <a:r>
              <a:rPr lang="en-US" sz="2400" dirty="0"/>
              <a:t>Unidirectional</a:t>
            </a:r>
          </a:p>
        </p:txBody>
      </p:sp>
      <p:sp>
        <p:nvSpPr>
          <p:cNvPr id="10" name="Rectangle 9"/>
          <p:cNvSpPr/>
          <p:nvPr/>
        </p:nvSpPr>
        <p:spPr>
          <a:xfrm>
            <a:off x="511560" y="4018758"/>
            <a:ext cx="7520151" cy="461665"/>
          </a:xfrm>
          <a:prstGeom prst="rect">
            <a:avLst/>
          </a:prstGeom>
        </p:spPr>
        <p:txBody>
          <a:bodyPr wrap="square">
            <a:spAutoFit/>
          </a:bodyPr>
          <a:lstStyle/>
          <a:p>
            <a:pPr algn="ctr"/>
            <a:r>
              <a:rPr lang="en-US" sz="2400" dirty="0"/>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Datatype</a:t>
            </a:r>
            <a:r>
              <a:rPr lang="en-US" dirty="0"/>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74</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75</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76</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77</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 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78</a:t>
            </a:fld>
            <a:endParaRPr lang="en-US"/>
          </a:p>
        </p:txBody>
      </p:sp>
    </p:spTree>
    <p:extLst>
      <p:ext uri="{BB962C8B-B14F-4D97-AF65-F5344CB8AC3E}">
        <p14:creationId xmlns:p14="http://schemas.microsoft.com/office/powerpoint/2010/main" val="1690615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79</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1358124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80</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5.5 The Message </a:t>
            </a:r>
            <a:r>
              <a:rPr lang="en-US" dirty="0" err="1"/>
              <a:t>PuMP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81</a:t>
            </a:fld>
            <a:endParaRPr lang="en-US"/>
          </a:p>
        </p:txBody>
      </p:sp>
    </p:spTree>
    <p:extLst>
      <p:ext uri="{BB962C8B-B14F-4D97-AF65-F5344CB8AC3E}">
        <p14:creationId xmlns:p14="http://schemas.microsoft.com/office/powerpoint/2010/main" val="34541113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276999"/>
          </a:xfrm>
          <a:prstGeom prst="rect">
            <a:avLst/>
          </a:prstGeom>
          <a:noFill/>
        </p:spPr>
        <p:txBody>
          <a:bodyPr wrap="square" rtlCol="0">
            <a:spAutoFit/>
          </a:bodyPr>
          <a:lstStyle/>
          <a:p>
            <a:pPr algn="ctr"/>
            <a:r>
              <a:rPr lang="en-US" sz="1200" dirty="0"/>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13702" y="991089"/>
            <a:ext cx="1452698" cy="276999"/>
          </a:xfrm>
          <a:prstGeom prst="rect">
            <a:avLst/>
          </a:prstGeom>
          <a:noFill/>
        </p:spPr>
        <p:txBody>
          <a:bodyPr wrap="square" rtlCol="0">
            <a:spAutoFit/>
          </a:bodyPr>
          <a:lstStyle/>
          <a:p>
            <a:pPr algn="ctr"/>
            <a:r>
              <a:rPr lang="en-US" sz="1200" dirty="0"/>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t>Unrecoverable</a:t>
            </a:r>
          </a:p>
          <a:p>
            <a:pPr algn="ctr"/>
            <a:r>
              <a:rPr lang="en-US" sz="1200" dirty="0"/>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t>Recoverable</a:t>
            </a:r>
          </a:p>
          <a:p>
            <a:pPr algn="ctr"/>
            <a:r>
              <a:rPr lang="en-US" sz="1200" dirty="0"/>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83</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84</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85</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86</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87</a:t>
            </a:fld>
            <a:endParaRPr lang="en-US"/>
          </a:p>
        </p:txBody>
      </p:sp>
    </p:spTree>
    <p:extLst>
      <p:ext uri="{BB962C8B-B14F-4D97-AF65-F5344CB8AC3E}">
        <p14:creationId xmlns:p14="http://schemas.microsoft.com/office/powerpoint/2010/main" val="3177694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5.6 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88</a:t>
            </a:fld>
            <a:endParaRPr lang="en-US"/>
          </a:p>
        </p:txBody>
      </p:sp>
    </p:spTree>
    <p:extLst>
      <p:ext uri="{BB962C8B-B14F-4D97-AF65-F5344CB8AC3E}">
        <p14:creationId xmlns:p14="http://schemas.microsoft.com/office/powerpoint/2010/main" val="4114676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89</a:t>
            </a:fld>
            <a:endParaRPr lang="en-US"/>
          </a:p>
        </p:txBody>
      </p:sp>
    </p:spTree>
    <p:extLst>
      <p:ext uri="{BB962C8B-B14F-4D97-AF65-F5344CB8AC3E}">
        <p14:creationId xmlns:p14="http://schemas.microsoft.com/office/powerpoint/2010/main" val="150428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1.Distributed Systems</a:t>
            </a:r>
          </a:p>
        </p:txBody>
      </p:sp>
      <p:sp>
        <p:nvSpPr>
          <p:cNvPr id="5" name="Text Placeholder 4"/>
          <p:cNvSpPr>
            <a:spLocks noGrp="1"/>
          </p:cNvSpPr>
          <p:nvPr>
            <p:ph type="body" idx="1"/>
          </p:nvPr>
        </p:nvSpPr>
        <p:spPr/>
        <p:txBody>
          <a:bodyPr/>
          <a:lstStyle/>
          <a:p>
            <a:r>
              <a:rPr lang="en-US" dirty="0"/>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90</a:t>
            </a:fld>
            <a:endParaRPr lang="en-US"/>
          </a:p>
        </p:txBody>
      </p:sp>
    </p:spTree>
    <p:extLst>
      <p:ext uri="{BB962C8B-B14F-4D97-AF65-F5344CB8AC3E}">
        <p14:creationId xmlns:p14="http://schemas.microsoft.com/office/powerpoint/2010/main" val="32970229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91</a:t>
            </a:fld>
            <a:endParaRPr lang="en-US"/>
          </a:p>
        </p:txBody>
      </p:sp>
    </p:spTree>
    <p:extLst>
      <p:ext uri="{BB962C8B-B14F-4D97-AF65-F5344CB8AC3E}">
        <p14:creationId xmlns:p14="http://schemas.microsoft.com/office/powerpoint/2010/main" val="1080144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92</a:t>
            </a:fld>
            <a:endParaRPr lang="en-US"/>
          </a:p>
        </p:txBody>
      </p:sp>
    </p:spTree>
    <p:extLst>
      <p:ext uri="{BB962C8B-B14F-4D97-AF65-F5344CB8AC3E}">
        <p14:creationId xmlns:p14="http://schemas.microsoft.com/office/powerpoint/2010/main" val="22923241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93</a:t>
            </a:fld>
            <a:endParaRPr lang="en-US"/>
          </a:p>
        </p:txBody>
      </p:sp>
    </p:spTree>
    <p:extLst>
      <p:ext uri="{BB962C8B-B14F-4D97-AF65-F5344CB8AC3E}">
        <p14:creationId xmlns:p14="http://schemas.microsoft.com/office/powerpoint/2010/main" val="386489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94</a:t>
            </a:fld>
            <a:endParaRPr lang="en-US"/>
          </a:p>
        </p:txBody>
      </p:sp>
    </p:spTree>
    <p:extLst>
      <p:ext uri="{BB962C8B-B14F-4D97-AF65-F5344CB8AC3E}">
        <p14:creationId xmlns:p14="http://schemas.microsoft.com/office/powerpoint/2010/main" val="1456556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Resequencer</a:t>
            </a:r>
            <a:endParaRPr lang="en-US" dirty="0"/>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95</a:t>
            </a:fld>
            <a:endParaRPr lang="en-US"/>
          </a:p>
        </p:txBody>
      </p:sp>
    </p:spTree>
    <p:extLst>
      <p:ext uri="{BB962C8B-B14F-4D97-AF65-F5344CB8AC3E}">
        <p14:creationId xmlns:p14="http://schemas.microsoft.com/office/powerpoint/2010/main" val="28717379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5.7 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96</a:t>
            </a:fld>
            <a:endParaRPr lang="en-US"/>
          </a:p>
        </p:txBody>
      </p:sp>
    </p:spTree>
    <p:extLst>
      <p:ext uri="{BB962C8B-B14F-4D97-AF65-F5344CB8AC3E}">
        <p14:creationId xmlns:p14="http://schemas.microsoft.com/office/powerpoint/2010/main" val="2960684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97</a:t>
            </a:fld>
            <a:endParaRPr lang="en-US"/>
          </a:p>
        </p:txBody>
      </p:sp>
    </p:spTree>
    <p:extLst>
      <p:ext uri="{BB962C8B-B14F-4D97-AF65-F5344CB8AC3E}">
        <p14:creationId xmlns:p14="http://schemas.microsoft.com/office/powerpoint/2010/main" val="7963729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98</a:t>
            </a:fld>
            <a:endParaRPr lang="en-US"/>
          </a:p>
        </p:txBody>
      </p:sp>
    </p:spTree>
    <p:extLst>
      <p:ext uri="{BB962C8B-B14F-4D97-AF65-F5344CB8AC3E}">
        <p14:creationId xmlns:p14="http://schemas.microsoft.com/office/powerpoint/2010/main" val="10112332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5.8 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99</a:t>
            </a:fld>
            <a:endParaRPr lang="en-US"/>
          </a:p>
        </p:txBody>
      </p:sp>
    </p:spTree>
    <p:extLst>
      <p:ext uri="{BB962C8B-B14F-4D97-AF65-F5344CB8AC3E}">
        <p14:creationId xmlns:p14="http://schemas.microsoft.com/office/powerpoint/2010/main" val="1796269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20095</TotalTime>
  <Words>11269</Words>
  <Application>Microsoft Macintosh PowerPoint</Application>
  <PresentationFormat>On-screen Show (4:3)</PresentationFormat>
  <Paragraphs>1044</Paragraphs>
  <Slides>102</Slides>
  <Notes>58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102</vt:i4>
      </vt:variant>
    </vt:vector>
  </HeadingPairs>
  <TitlesOfParts>
    <vt:vector size="106" baseType="lpstr">
      <vt:lpstr>Arial</vt:lpstr>
      <vt:lpstr>Calibri</vt:lpstr>
      <vt:lpstr>Ubuntu</vt:lpstr>
      <vt:lpstr>Office Theme</vt:lpstr>
      <vt:lpstr>Practical Messaging</vt:lpstr>
      <vt:lpstr>Who are you?</vt:lpstr>
      <vt:lpstr>PowerPoint Presentation</vt:lpstr>
      <vt:lpstr>Day One Agenda</vt:lpstr>
      <vt:lpstr>When do you get to write code?</vt:lpstr>
      <vt:lpstr>Prerequisites</vt:lpstr>
      <vt:lpstr>Exercise Code</vt:lpstr>
      <vt:lpstr>PowerPoint Presentation</vt:lpstr>
      <vt:lpstr>1.Distributed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A Brief History of Microservices</vt:lpstr>
      <vt:lpstr>Microservices are partitions of software</vt:lpstr>
      <vt:lpstr>The Price of Distribution</vt:lpstr>
      <vt:lpstr>PowerPoint Presentation</vt:lpstr>
      <vt:lpstr>2.Integration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3.Request driven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4.Event driven architectures</vt:lpstr>
      <vt:lpstr>PowerPoint Presentation</vt:lpstr>
      <vt:lpstr>PowerPoint Presentation</vt:lpstr>
      <vt:lpstr>PowerPoint Presentation</vt:lpstr>
      <vt:lpstr>PowerPoint Presentation</vt:lpstr>
      <vt:lpstr>Contrasting requests and events</vt:lpstr>
      <vt:lpstr>PowerPoint Presentation</vt:lpstr>
      <vt:lpstr>5.Messaging patterns</vt:lpstr>
      <vt:lpstr>PowerPoint Presentation</vt:lpstr>
      <vt:lpstr>PowerPoint Presentation</vt:lpstr>
      <vt:lpstr>PowerPoint Presentation</vt:lpstr>
      <vt:lpstr>5.1 types of messages </vt:lpstr>
      <vt:lpstr>Command Message</vt:lpstr>
      <vt:lpstr>Document Message</vt:lpstr>
      <vt:lpstr>Event Message</vt:lpstr>
      <vt:lpstr>Request-Reply</vt:lpstr>
      <vt:lpstr>Command or Event?</vt:lpstr>
      <vt:lpstr>PowerPoint Presentation</vt:lpstr>
      <vt:lpstr>PowerPoint Presentation</vt:lpstr>
      <vt:lpstr>PowerPoint Presentation</vt:lpstr>
      <vt:lpstr>PowerPoint Presentation</vt:lpstr>
      <vt:lpstr>PowerPoint Presentation</vt:lpstr>
      <vt:lpstr>5.2 A Message</vt:lpstr>
      <vt:lpstr>Message Construction</vt:lpstr>
      <vt:lpstr>5.3 channels</vt:lpstr>
      <vt:lpstr>Channels</vt:lpstr>
      <vt:lpstr>Point-to-Point Channel</vt:lpstr>
      <vt:lpstr>Datatype Channel</vt:lpstr>
      <vt:lpstr>Publish-Subscribe Channel</vt:lpstr>
      <vt:lpstr>Dead Letter Channel</vt:lpstr>
      <vt:lpstr>Invalid Message Channel</vt:lpstr>
      <vt:lpstr>5.4 endpoints</vt:lpstr>
      <vt:lpstr>Message Endpoint</vt:lpstr>
      <vt:lpstr>Messaging Gateway</vt:lpstr>
      <vt:lpstr>5.5 The Message PuMP</vt:lpstr>
      <vt:lpstr>PowerPoint Presentation</vt:lpstr>
      <vt:lpstr>Translate and Dispatch</vt:lpstr>
      <vt:lpstr>Polling Consumer</vt:lpstr>
      <vt:lpstr>Event Driven Consumer</vt:lpstr>
      <vt:lpstr>Service Activator</vt:lpstr>
      <vt:lpstr>Competing Consumers</vt:lpstr>
      <vt:lpstr>5.6 Pipelines</vt:lpstr>
      <vt:lpstr>Pipes and Filters</vt:lpstr>
      <vt:lpstr>Content Based Router</vt:lpstr>
      <vt:lpstr>Dynamic Router</vt:lpstr>
      <vt:lpstr>Recipient List</vt:lpstr>
      <vt:lpstr>Splitter</vt:lpstr>
      <vt:lpstr>Aggregator</vt:lpstr>
      <vt:lpstr>Resequencer</vt:lpstr>
      <vt:lpstr>5.7 Transformation</vt:lpstr>
      <vt:lpstr>Message Translator</vt:lpstr>
      <vt:lpstr>Content Enricher</vt:lpstr>
      <vt:lpstr>5.8 Management</vt:lpstr>
      <vt:lpstr>Control Bus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443</cp:revision>
  <dcterms:created xsi:type="dcterms:W3CDTF">2012-05-22T19:34:54Z</dcterms:created>
  <dcterms:modified xsi:type="dcterms:W3CDTF">2022-03-27T19:12:23Z</dcterms:modified>
</cp:coreProperties>
</file>